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36"/>
  </p:notesMasterIdLst>
  <p:handoutMasterIdLst>
    <p:handoutMasterId r:id="rId37"/>
  </p:handoutMasterIdLst>
  <p:sldIdLst>
    <p:sldId id="265" r:id="rId3"/>
    <p:sldId id="310" r:id="rId4"/>
    <p:sldId id="325" r:id="rId5"/>
    <p:sldId id="321" r:id="rId6"/>
    <p:sldId id="360" r:id="rId7"/>
    <p:sldId id="322" r:id="rId8"/>
    <p:sldId id="320" r:id="rId9"/>
    <p:sldId id="332" r:id="rId10"/>
    <p:sldId id="355" r:id="rId11"/>
    <p:sldId id="356" r:id="rId12"/>
    <p:sldId id="357" r:id="rId13"/>
    <p:sldId id="361" r:id="rId14"/>
    <p:sldId id="335" r:id="rId15"/>
    <p:sldId id="339" r:id="rId16"/>
    <p:sldId id="337" r:id="rId17"/>
    <p:sldId id="338" r:id="rId18"/>
    <p:sldId id="340" r:id="rId19"/>
    <p:sldId id="344" r:id="rId20"/>
    <p:sldId id="347" r:id="rId21"/>
    <p:sldId id="349" r:id="rId22"/>
    <p:sldId id="341" r:id="rId23"/>
    <p:sldId id="345" r:id="rId24"/>
    <p:sldId id="342" r:id="rId25"/>
    <p:sldId id="346" r:id="rId26"/>
    <p:sldId id="350" r:id="rId27"/>
    <p:sldId id="351" r:id="rId28"/>
    <p:sldId id="352" r:id="rId29"/>
    <p:sldId id="330" r:id="rId30"/>
    <p:sldId id="359" r:id="rId31"/>
    <p:sldId id="328" r:id="rId32"/>
    <p:sldId id="329" r:id="rId33"/>
    <p:sldId id="324" r:id="rId34"/>
    <p:sldId id="314" r:id="rId35"/>
  </p:sldIdLst>
  <p:sldSz cx="12188825" cy="6858000"/>
  <p:notesSz cx="6858000" cy="91440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75362" autoAdjust="0"/>
  </p:normalViewPr>
  <p:slideViewPr>
    <p:cSldViewPr showGuides="1">
      <p:cViewPr varScale="1">
        <p:scale>
          <a:sx n="67" d="100"/>
          <a:sy n="67" d="100"/>
        </p:scale>
        <p:origin x="1224" y="58"/>
      </p:cViewPr>
      <p:guideLst>
        <p:guide pos="3839"/>
        <p:guide orient="horz" pos="216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8" d="100"/>
          <a:sy n="68" d="100"/>
        </p:scale>
        <p:origin x="3101" y="5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04/06/2015</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04/06/2015</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baseline="0" dirty="0" smtClean="0"/>
              <a:t>בעקבות הודעות העיתונאות על מעקב המוני שמבוצע על ידי שירותי מודיעין שונים כמו </a:t>
            </a:r>
            <a:r>
              <a:rPr lang="en-US" baseline="0" dirty="0" smtClean="0"/>
              <a:t>NSA </a:t>
            </a:r>
            <a:r>
              <a:rPr lang="he-IL" baseline="0" dirty="0" smtClean="0"/>
              <a:t> ו- </a:t>
            </a:r>
            <a:r>
              <a:rPr lang="en-US" baseline="0" dirty="0" smtClean="0"/>
              <a:t>GCHQ</a:t>
            </a:r>
            <a:r>
              <a:rPr lang="he-IL" baseline="0" dirty="0" smtClean="0"/>
              <a:t>, אנשים רבים החלו לחפש אמצעים שיאפשרו להם לשמור על האבטחה והפרטיות של התקשרות שלהם באינטרנט.</a:t>
            </a:r>
            <a:r>
              <a:rPr lang="en-US" baseline="0" dirty="0" smtClean="0"/>
              <a:t/>
            </a:r>
            <a:br>
              <a:rPr lang="en-US" baseline="0" dirty="0" smtClean="0"/>
            </a:br>
            <a:r>
              <a:rPr lang="he-IL" baseline="0" dirty="0" smtClean="0"/>
              <a:t>לצורך מענה זה הוקמה האפליקציה שנקראת </a:t>
            </a:r>
            <a:r>
              <a:rPr lang="en-US" baseline="0" dirty="0" err="1" smtClean="0"/>
              <a:t>textSecure</a:t>
            </a:r>
            <a:r>
              <a:rPr lang="he-IL" baseline="0" dirty="0" smtClean="0"/>
              <a:t> עליה נדבר.</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a:t>
            </a:fld>
            <a:endParaRPr lang="en-US"/>
          </a:p>
        </p:txBody>
      </p:sp>
    </p:spTree>
    <p:extLst>
      <p:ext uri="{BB962C8B-B14F-4D97-AF65-F5344CB8AC3E}">
        <p14:creationId xmlns:p14="http://schemas.microsoft.com/office/powerpoint/2010/main" val="51441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en-US" dirty="0" smtClean="0"/>
              <a:t>HMAC </a:t>
            </a:r>
            <a:r>
              <a:rPr lang="he-IL" dirty="0" smtClean="0"/>
              <a:t>– נועד לחישוב</a:t>
            </a:r>
            <a:r>
              <a:rPr lang="he-IL" baseline="0" dirty="0" smtClean="0"/>
              <a:t> קוד אימות הודעה שמשתמש בפונקצית </a:t>
            </a:r>
            <a:r>
              <a:rPr lang="en-US" baseline="0" dirty="0" smtClean="0"/>
              <a:t>HASH</a:t>
            </a:r>
            <a:r>
              <a:rPr lang="he-IL" baseline="0" dirty="0" smtClean="0"/>
              <a:t> קריפטוגרפית בשילוב עם מפתח פרטי.</a:t>
            </a:r>
          </a:p>
          <a:p>
            <a:pPr marL="171450" indent="-171450" algn="r" rtl="1">
              <a:buFont typeface="Arial" panose="020B0604020202020204" pitchFamily="34" charset="0"/>
              <a:buChar char="•"/>
            </a:pPr>
            <a:r>
              <a:rPr lang="he-IL" baseline="0" dirty="0" smtClean="0"/>
              <a:t>כוח ההצפנה של </a:t>
            </a:r>
            <a:r>
              <a:rPr lang="en-US" baseline="0" dirty="0" smtClean="0"/>
              <a:t>HMAC</a:t>
            </a:r>
            <a:r>
              <a:rPr lang="he-IL" baseline="0" dirty="0" smtClean="0"/>
              <a:t> תלוי בפונקציה ה</a:t>
            </a:r>
            <a:r>
              <a:rPr lang="en-US" baseline="0" dirty="0" smtClean="0"/>
              <a:t>HASH</a:t>
            </a:r>
            <a:r>
              <a:rPr lang="he-IL" baseline="0" dirty="0" smtClean="0"/>
              <a:t>, גודל הפלט של הפונקציה ובגודל ואיכות המפתח הפרטי.</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10</a:t>
            </a:fld>
            <a:endParaRPr lang="en-US"/>
          </a:p>
        </p:txBody>
      </p:sp>
    </p:spTree>
    <p:extLst>
      <p:ext uri="{BB962C8B-B14F-4D97-AF65-F5344CB8AC3E}">
        <p14:creationId xmlns:p14="http://schemas.microsoft.com/office/powerpoint/2010/main" val="1977298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הפרוטוקול</a:t>
            </a:r>
            <a:r>
              <a:rPr lang="he-IL" baseline="0" dirty="0" smtClean="0"/>
              <a:t> של </a:t>
            </a:r>
            <a:r>
              <a:rPr lang="en-US" baseline="0" dirty="0" err="1" smtClean="0"/>
              <a:t>TestSecure</a:t>
            </a:r>
            <a:r>
              <a:rPr lang="he-IL" baseline="0" dirty="0" smtClean="0"/>
              <a:t> מורכב מכמה שלבים שהם:</a:t>
            </a:r>
            <a:r>
              <a:rPr lang="en-US" baseline="0" dirty="0" smtClean="0"/>
              <a:t/>
            </a:r>
            <a:br>
              <a:rPr lang="en-US" baseline="0" dirty="0" smtClean="0"/>
            </a:br>
            <a:r>
              <a:rPr lang="he-IL" baseline="0" dirty="0" smtClean="0"/>
              <a:t>1. רישום</a:t>
            </a:r>
          </a:p>
          <a:p>
            <a:pPr algn="r" rtl="1"/>
            <a:r>
              <a:rPr lang="he-IL" baseline="0" dirty="0" smtClean="0"/>
              <a:t>2.שליחת/קבלת הודעה ראשונה</a:t>
            </a:r>
          </a:p>
          <a:p>
            <a:pPr algn="r" rtl="1"/>
            <a:r>
              <a:rPr lang="he-IL" baseline="0" dirty="0" smtClean="0"/>
              <a:t>3. שליחת הודעה עוקבת</a:t>
            </a:r>
          </a:p>
          <a:p>
            <a:pPr algn="r" rtl="1"/>
            <a:r>
              <a:rPr lang="he-IL" baseline="0" dirty="0" smtClean="0"/>
              <a:t>4. שליחת תגובה</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3981694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14</a:t>
            </a:fld>
            <a:endParaRPr lang="en-US"/>
          </a:p>
        </p:txBody>
      </p:sp>
    </p:spTree>
    <p:extLst>
      <p:ext uri="{BB962C8B-B14F-4D97-AF65-F5344CB8AC3E}">
        <p14:creationId xmlns:p14="http://schemas.microsoft.com/office/powerpoint/2010/main" val="2311588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he-IL" dirty="0" smtClean="0"/>
              <a:t>תהליך</a:t>
            </a:r>
            <a:r>
              <a:rPr lang="he-IL" baseline="0" dirty="0" smtClean="0"/>
              <a:t> הרישום:</a:t>
            </a:r>
          </a:p>
          <a:p>
            <a:pPr marL="171450" indent="-171450" algn="r" rtl="1">
              <a:buFont typeface="Arial" panose="020B0604020202020204" pitchFamily="34" charset="0"/>
              <a:buChar char="•"/>
            </a:pPr>
            <a:r>
              <a:rPr lang="he-IL" baseline="0" dirty="0" smtClean="0"/>
              <a:t>לפני שלקוח יכול לתקשר הוא צריך:</a:t>
            </a:r>
          </a:p>
          <a:p>
            <a:pPr marL="628650" lvl="1" indent="-171450" algn="r" rtl="1">
              <a:buFont typeface="Arial" panose="020B0604020202020204" pitchFamily="34" charset="0"/>
              <a:buChar char="•"/>
            </a:pPr>
            <a:r>
              <a:rPr lang="he-IL" baseline="0" dirty="0" smtClean="0"/>
              <a:t>רישום לשרת </a:t>
            </a:r>
            <a:r>
              <a:rPr lang="en-US" baseline="0" dirty="0" smtClean="0"/>
              <a:t>TS</a:t>
            </a:r>
            <a:r>
              <a:rPr lang="he-IL" baseline="0" dirty="0" smtClean="0"/>
              <a:t> ויש אימות באמצעות מספר הפלאפון שלו.</a:t>
            </a:r>
            <a:endParaRPr lang="en-US" baseline="0" dirty="0" smtClean="0"/>
          </a:p>
          <a:p>
            <a:pPr marL="628650" lvl="1" indent="-171450" algn="r" rtl="1">
              <a:buFont typeface="Arial" panose="020B0604020202020204" pitchFamily="34" charset="0"/>
              <a:buChar char="•"/>
            </a:pPr>
            <a:r>
              <a:rPr lang="he-IL" baseline="0" dirty="0" smtClean="0"/>
              <a:t>בחירת זוג מפתחות א-סימטרי לטווח הארוך למעשה זה מפתח הזהות.</a:t>
            </a:r>
          </a:p>
          <a:p>
            <a:pPr marL="628650" lvl="1" indent="-171450" algn="r" rtl="1">
              <a:buFont typeface="Arial" panose="020B0604020202020204" pitchFamily="34" charset="0"/>
              <a:buChar char="•"/>
            </a:pPr>
            <a:r>
              <a:rPr lang="he-IL" baseline="0" dirty="0" smtClean="0"/>
              <a:t>בחירת סיסמא ומספר רישום</a:t>
            </a:r>
          </a:p>
          <a:p>
            <a:pPr marL="628650" lvl="1" indent="-171450" algn="r" rtl="1">
              <a:buFont typeface="Arial" panose="020B0604020202020204" pitchFamily="34" charset="0"/>
              <a:buChar char="•"/>
            </a:pPr>
            <a:r>
              <a:rPr lang="he-IL" baseline="0" dirty="0" smtClean="0"/>
              <a:t>בחירת שני מפתחות כל אחד באורך 128 ביט</a:t>
            </a:r>
          </a:p>
          <a:p>
            <a:pPr marL="628650" lvl="1" indent="-171450" algn="r" rtl="1">
              <a:buFont typeface="Arial" panose="020B0604020202020204" pitchFamily="34" charset="0"/>
              <a:buChar char="•"/>
            </a:pPr>
            <a:r>
              <a:rPr lang="he-IL" baseline="0" dirty="0" smtClean="0"/>
              <a:t>לספק 100 זוגות מפתחות זמניים ועוד אחד שהוא מפתח מוצא אחרון שהוא א-סימטרי.</a:t>
            </a:r>
          </a:p>
          <a:p>
            <a:pPr marL="628650" lvl="1" indent="-171450" algn="r" rtl="1">
              <a:buFont typeface="Arial" panose="020B0604020202020204" pitchFamily="34" charset="0"/>
              <a:buChar char="•"/>
            </a:pPr>
            <a:r>
              <a:rPr lang="he-IL" baseline="0" dirty="0" smtClean="0"/>
              <a:t>רישום ב </a:t>
            </a:r>
            <a:r>
              <a:rPr lang="en-US" baseline="0" dirty="0" smtClean="0"/>
              <a:t>GCM </a:t>
            </a:r>
            <a:r>
              <a:rPr lang="he-IL" baseline="0" dirty="0" smtClean="0"/>
              <a:t> וקבלת מספר מזהה.</a:t>
            </a:r>
            <a:endParaRPr lang="en-US" baseline="0" dirty="0" smtClean="0"/>
          </a:p>
          <a:p>
            <a:pPr marL="628650" lvl="1" indent="-171450" algn="r" rtl="1">
              <a:buFont typeface="Arial" panose="020B0604020202020204" pitchFamily="34" charset="0"/>
              <a:buChar char="•"/>
            </a:pPr>
            <a:endParaRPr lang="en-US" baseline="0" dirty="0" smtClean="0"/>
          </a:p>
          <a:p>
            <a:pPr marL="171450" lvl="0" indent="-171450" algn="r" rtl="1">
              <a:buFont typeface="Arial" panose="020B0604020202020204" pitchFamily="34" charset="0"/>
              <a:buChar char="•"/>
            </a:pPr>
            <a:r>
              <a:rPr lang="en-US" dirty="0" smtClean="0"/>
              <a:t>GCM</a:t>
            </a:r>
            <a:r>
              <a:rPr lang="he-IL" dirty="0" smtClean="0"/>
              <a:t>-</a:t>
            </a:r>
            <a:r>
              <a:rPr lang="he-IL" baseline="0" dirty="0" smtClean="0"/>
              <a:t> הוא שירות שמאפשר למפתחים לשלוח נתונים מהשרתים לאפליקציות אנדרואיד וגם ליישומי </a:t>
            </a:r>
            <a:r>
              <a:rPr lang="en-US" baseline="0" dirty="0" smtClean="0"/>
              <a:t>chrome</a:t>
            </a:r>
            <a:r>
              <a:rPr lang="he-IL" baseline="0" dirty="0" smtClean="0"/>
              <a:t> ו הרחבות שונות.</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15</a:t>
            </a:fld>
            <a:endParaRPr lang="en-US"/>
          </a:p>
        </p:txBody>
      </p:sp>
    </p:spTree>
    <p:extLst>
      <p:ext uri="{BB962C8B-B14F-4D97-AF65-F5344CB8AC3E}">
        <p14:creationId xmlns:p14="http://schemas.microsoft.com/office/powerpoint/2010/main" val="45571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r" rtl="1">
              <a:buAutoNum type="arabicPeriod"/>
            </a:pPr>
            <a:r>
              <a:rPr lang="he-IL" baseline="0" dirty="0" smtClean="0"/>
              <a:t>רישום לשרת </a:t>
            </a:r>
            <a:r>
              <a:rPr lang="en-US" baseline="0" dirty="0" smtClean="0"/>
              <a:t>TS</a:t>
            </a:r>
            <a:r>
              <a:rPr lang="he-IL" baseline="0" dirty="0" smtClean="0"/>
              <a:t> ואימות על ידי מספר הפלאפון והמתנה לקבלת אישור מהשרת.</a:t>
            </a:r>
          </a:p>
          <a:p>
            <a:pPr marL="228600" indent="-228600" algn="r" rtl="1">
              <a:buAutoNum type="arabicPeriod"/>
            </a:pPr>
            <a:r>
              <a:rPr lang="he-IL" baseline="0" dirty="0" smtClean="0"/>
              <a:t>המשתמש יכול לבחור לאמת את זהותו על ידי הודעה קולית או </a:t>
            </a:r>
            <a:r>
              <a:rPr lang="en-US" baseline="0" dirty="0" smtClean="0"/>
              <a:t>SMS</a:t>
            </a:r>
            <a:r>
              <a:rPr lang="he-IL" baseline="0" dirty="0" smtClean="0"/>
              <a:t> שישלח מהשרת</a:t>
            </a:r>
            <a:r>
              <a:rPr lang="en-US" baseline="0" dirty="0" smtClean="0"/>
              <a:t/>
            </a:r>
            <a:br>
              <a:rPr lang="en-US" baseline="0" dirty="0" smtClean="0"/>
            </a:br>
            <a:r>
              <a:rPr lang="he-IL" baseline="0" dirty="0" smtClean="0"/>
              <a:t>שתכיל אסימון רנדומלי </a:t>
            </a:r>
            <a:r>
              <a:rPr lang="en-US" baseline="0" dirty="0" smtClean="0"/>
              <a:t>(token)</a:t>
            </a:r>
            <a:r>
              <a:rPr lang="he-IL" baseline="0" dirty="0" smtClean="0"/>
              <a:t> אותו יצטרך להחזיר המשתמש.</a:t>
            </a:r>
          </a:p>
          <a:p>
            <a:pPr marL="228600" indent="-228600" algn="r" rtl="1">
              <a:buAutoNum type="arabicPeriod"/>
            </a:pPr>
            <a:r>
              <a:rPr lang="he-IL" baseline="0" dirty="0" smtClean="0"/>
              <a:t>המשתמש מספק 100 מפתחות </a:t>
            </a:r>
            <a:r>
              <a:rPr lang="en-US" baseline="0" dirty="0" err="1" smtClean="0"/>
              <a:t>prekeys</a:t>
            </a:r>
            <a:r>
              <a:rPr lang="he-IL" baseline="0" dirty="0" smtClean="0"/>
              <a:t> ועוד אחד של מוצא אחרון לשרת.</a:t>
            </a:r>
            <a:r>
              <a:rPr lang="en-US" baseline="0" dirty="0" smtClean="0"/>
              <a:t/>
            </a:r>
            <a:br>
              <a:rPr lang="en-US" baseline="0" dirty="0" smtClean="0"/>
            </a:br>
            <a:r>
              <a:rPr lang="he-IL" baseline="0" dirty="0" smtClean="0"/>
              <a:t>כל המפתחות נשלחים יחד באמצעות מבנה </a:t>
            </a:r>
            <a:r>
              <a:rPr lang="en-US" baseline="0" dirty="0" smtClean="0"/>
              <a:t>JSON</a:t>
            </a:r>
            <a:r>
              <a:rPr lang="he-IL" baseline="0" dirty="0" smtClean="0"/>
              <a:t> שמכיל את כל המפתחות כמו שניתן לראות בתמונה.</a:t>
            </a:r>
          </a:p>
          <a:p>
            <a:pPr marL="228600" indent="-228600" algn="r" rtl="1">
              <a:buAutoNum type="arabicPeriod"/>
            </a:pPr>
            <a:r>
              <a:rPr lang="he-IL" baseline="0" dirty="0" smtClean="0"/>
              <a:t>מפתח המוצא האחרון מזוהה על ידי מפתח המזהה של המשתמש.</a:t>
            </a:r>
          </a:p>
          <a:p>
            <a:pPr marL="228600" indent="-228600" algn="r" rtl="1">
              <a:buAutoNum type="arabicPeriod"/>
            </a:pPr>
            <a:r>
              <a:rPr lang="he-IL" baseline="0" dirty="0" smtClean="0"/>
              <a:t>השרת מבצע אימות של ההודעה ואם זה הצליח מאשר את הרישום.</a:t>
            </a:r>
          </a:p>
          <a:p>
            <a:pPr marL="228600" indent="-228600" algn="r" rtl="1">
              <a:buAutoNum type="arabicPeriod"/>
            </a:pPr>
            <a:r>
              <a:rPr lang="he-IL" baseline="0" dirty="0" smtClean="0"/>
              <a:t>המשתמש נרשם ל  </a:t>
            </a:r>
            <a:r>
              <a:rPr lang="en-US" baseline="0" dirty="0" smtClean="0"/>
              <a:t>GCM </a:t>
            </a:r>
            <a:r>
              <a:rPr lang="he-IL" baseline="0" dirty="0" smtClean="0"/>
              <a:t> ומקבל מספר מזהה אותו הוא שולח לשרת </a:t>
            </a:r>
            <a:r>
              <a:rPr lang="en-US" baseline="0" dirty="0" smtClean="0"/>
              <a:t>TS</a:t>
            </a:r>
            <a:r>
              <a:rPr lang="he-IL" baseline="0" dirty="0" smtClean="0"/>
              <a:t> כאשר זה מאמת את הנתונים.</a:t>
            </a:r>
          </a:p>
        </p:txBody>
      </p:sp>
      <p:sp>
        <p:nvSpPr>
          <p:cNvPr id="4" name="Slide Number Placeholder 3"/>
          <p:cNvSpPr>
            <a:spLocks noGrp="1"/>
          </p:cNvSpPr>
          <p:nvPr>
            <p:ph type="sldNum" sz="quarter" idx="10"/>
          </p:nvPr>
        </p:nvSpPr>
        <p:spPr/>
        <p:txBody>
          <a:bodyPr/>
          <a:lstStyle/>
          <a:p>
            <a:fld id="{F93199CD-3E1B-4AE6-990F-76F925F5EA9F}" type="slidenum">
              <a:rPr lang="en-US" smtClean="0"/>
              <a:t>16</a:t>
            </a:fld>
            <a:endParaRPr lang="en-US"/>
          </a:p>
        </p:txBody>
      </p:sp>
    </p:spTree>
    <p:extLst>
      <p:ext uri="{BB962C8B-B14F-4D97-AF65-F5344CB8AC3E}">
        <p14:creationId xmlns:p14="http://schemas.microsoft.com/office/powerpoint/2010/main" val="499288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17</a:t>
            </a:fld>
            <a:endParaRPr lang="en-US"/>
          </a:p>
        </p:txBody>
      </p:sp>
    </p:spTree>
    <p:extLst>
      <p:ext uri="{BB962C8B-B14F-4D97-AF65-F5344CB8AC3E}">
        <p14:creationId xmlns:p14="http://schemas.microsoft.com/office/powerpoint/2010/main" val="697277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תהליך שליחה/קבלת</a:t>
            </a:r>
            <a:r>
              <a:rPr lang="he-IL" baseline="0" dirty="0" smtClean="0"/>
              <a:t> הודעה ראשונה:</a:t>
            </a:r>
          </a:p>
          <a:p>
            <a:pPr marL="171450" indent="-171450" algn="r" rtl="1">
              <a:buFont typeface="Arial" panose="020B0604020202020204" pitchFamily="34" charset="0"/>
              <a:buChar char="•"/>
            </a:pPr>
            <a:r>
              <a:rPr lang="he-IL" baseline="0" dirty="0" smtClean="0"/>
              <a:t>ההתייחסות לזמן שבו משתמש ראשון משתמש באחד ממפתתחות ה </a:t>
            </a:r>
            <a:r>
              <a:rPr lang="en-US" baseline="0" dirty="0" err="1" smtClean="0"/>
              <a:t>prekeys</a:t>
            </a:r>
            <a:r>
              <a:rPr lang="he-IL" baseline="0" dirty="0" smtClean="0"/>
              <a:t> כדי לפתוח תקשורת עם משתמש שני.</a:t>
            </a:r>
            <a:r>
              <a:rPr lang="en-US" baseline="0" dirty="0" smtClean="0"/>
              <a:t> </a:t>
            </a:r>
            <a:r>
              <a:rPr lang="he-IL" baseline="0" dirty="0" smtClean="0"/>
              <a:t> כלומר כשתהליך החלפת ההודעות מתחיל.</a:t>
            </a:r>
          </a:p>
          <a:p>
            <a:pPr marL="171450" indent="-171450" algn="r" rtl="1">
              <a:buFont typeface="Arial" panose="020B0604020202020204" pitchFamily="34" charset="0"/>
              <a:buChar char="•"/>
            </a:pPr>
            <a:r>
              <a:rPr lang="he-IL" baseline="0" dirty="0" smtClean="0"/>
              <a:t>ישנם שלושה אבני בניין עיקריים:</a:t>
            </a:r>
          </a:p>
          <a:p>
            <a:pPr marL="628650" lvl="1" indent="-171450" algn="r" rtl="1">
              <a:buFont typeface="Arial" panose="020B0604020202020204" pitchFamily="34" charset="0"/>
              <a:buChar char="•"/>
            </a:pPr>
            <a:r>
              <a:rPr lang="he-IL" baseline="0" dirty="0" smtClean="0"/>
              <a:t>פרוטוקול החלפת מפתחות- עם אימות כדי להחליף סוד.</a:t>
            </a:r>
          </a:p>
          <a:p>
            <a:pPr marL="628650" lvl="1" indent="-171450" algn="r" rtl="1">
              <a:buFont typeface="Arial" panose="020B0604020202020204" pitchFamily="34" charset="0"/>
              <a:buChar char="•"/>
            </a:pPr>
            <a:r>
              <a:rPr lang="he-IL" baseline="0" dirty="0" smtClean="0"/>
              <a:t>פרוטוקול לעדכון וניהול מפתחות- שמעדכן את מפתחות ההצפנה וה </a:t>
            </a:r>
            <a:r>
              <a:rPr lang="en-US" baseline="0" dirty="0" smtClean="0"/>
              <a:t>MAC</a:t>
            </a:r>
            <a:r>
              <a:rPr lang="he-IL" baseline="0" dirty="0" smtClean="0"/>
              <a:t> לכל הודעה יוצאת.</a:t>
            </a:r>
          </a:p>
          <a:p>
            <a:pPr marL="628650" lvl="1" indent="-171450" algn="r" rtl="1">
              <a:buFont typeface="Arial" panose="020B0604020202020204" pitchFamily="34" charset="0"/>
              <a:buChar char="•"/>
            </a:pPr>
            <a:r>
              <a:rPr lang="he-IL" baseline="0" dirty="0" smtClean="0"/>
              <a:t>סכימת הצפנה רבת מצבים לאימות</a:t>
            </a: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18</a:t>
            </a:fld>
            <a:endParaRPr lang="en-US"/>
          </a:p>
        </p:txBody>
      </p:sp>
    </p:spTree>
    <p:extLst>
      <p:ext uri="{BB962C8B-B14F-4D97-AF65-F5344CB8AC3E}">
        <p14:creationId xmlns:p14="http://schemas.microsoft.com/office/powerpoint/2010/main" val="366509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שליחת</a:t>
            </a:r>
            <a:r>
              <a:rPr lang="he-IL" baseline="0" dirty="0" smtClean="0"/>
              <a:t> הודעה ראשונה-</a:t>
            </a:r>
          </a:p>
          <a:p>
            <a:pPr marL="171450" indent="-171450" algn="r" rtl="1">
              <a:buFont typeface="Arial" panose="020B0604020202020204" pitchFamily="34" charset="0"/>
              <a:buChar char="•"/>
            </a:pPr>
            <a:r>
              <a:rPr lang="he-IL" baseline="0" dirty="0" smtClean="0"/>
              <a:t>באופן איטואיטבי, החלפת המפתחות מתבצעת באמצעות דיפי הלמן עם מפתחות זמניים לטווח הארוך. זה החלק היחיד שמשתמש במפתח לטווח ארוך.</a:t>
            </a:r>
          </a:p>
          <a:p>
            <a:pPr marL="171450" indent="-171450" algn="r" rtl="1">
              <a:buFont typeface="Arial" panose="020B0604020202020204" pitchFamily="34" charset="0"/>
              <a:buChar char="•"/>
            </a:pPr>
            <a:r>
              <a:rPr lang="he-IL" baseline="0" dirty="0" smtClean="0"/>
              <a:t>התוצאה מהחלפת המפתח ומפתח הניהול מועבר כקלט לסכימת ההצפנה לאימות.</a:t>
            </a:r>
          </a:p>
          <a:p>
            <a:pPr marL="171450" indent="-171450" algn="r" rtl="1">
              <a:buFont typeface="Arial" panose="020B0604020202020204" pitchFamily="34" charset="0"/>
              <a:buChar char="•"/>
            </a:pPr>
            <a:r>
              <a:rPr lang="he-IL" baseline="0" dirty="0" smtClean="0"/>
              <a:t>סכימת ההצפנה מסופקת על ידי מערכת לניהול המפתחות ונמסרת בכל קריאה לאלגוריתם הצפנה או פיענוח בהתאם.</a:t>
            </a:r>
          </a:p>
          <a:p>
            <a:pPr marL="171450" indent="-171450" algn="r" rtl="1">
              <a:buFont typeface="Arial" panose="020B0604020202020204" pitchFamily="34" charset="0"/>
              <a:buChar char="•"/>
            </a:pPr>
            <a:r>
              <a:rPr lang="he-IL" baseline="0" dirty="0" smtClean="0"/>
              <a:t>כל הודעה חדשה מוצפנת תחת מפתח חדש "טרי".</a:t>
            </a:r>
            <a:r>
              <a:rPr lang="en-US" baseline="0" dirty="0" smtClean="0"/>
              <a:t/>
            </a:r>
            <a:br>
              <a:rPr lang="en-US" baseline="0" dirty="0" smtClean="0"/>
            </a:br>
            <a:r>
              <a:rPr lang="he-IL" baseline="0" dirty="0" smtClean="0"/>
              <a:t>הסכימה מבטיחה סודיות ואותנטיות בעת החלפת ההודעות.</a:t>
            </a:r>
            <a:endParaRPr lang="en-US" baseline="0" dirty="0" smtClean="0"/>
          </a:p>
          <a:p>
            <a:pPr marL="171450" indent="-171450" algn="r" rtl="1">
              <a:buFont typeface="Arial" panose="020B0604020202020204" pitchFamily="34" charset="0"/>
              <a:buChar char="•"/>
            </a:pPr>
            <a:endParaRPr lang="en-US" baseline="0" dirty="0" smtClean="0"/>
          </a:p>
          <a:p>
            <a:pPr marL="171450" indent="-171450" algn="r" rtl="1">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 Key Exchange</a:t>
            </a:r>
          </a:p>
          <a:p>
            <a:pPr marL="171450" indent="-171450" algn="r" rtl="1">
              <a:buFont typeface="Arial" panose="020B0604020202020204" pitchFamily="34" charset="0"/>
              <a:buChar char="•"/>
            </a:pPr>
            <a:r>
              <a:rPr lang="he-IL" sz="1200" b="0" i="0" u="none" strike="noStrike" kern="1200" baseline="0" dirty="0" smtClean="0">
                <a:solidFill>
                  <a:schemeClr val="tx1"/>
                </a:solidFill>
                <a:latin typeface="+mn-lt"/>
                <a:ea typeface="+mn-ea"/>
                <a:cs typeface="+mn-cs"/>
              </a:rPr>
              <a:t>בשלב הראשון, </a:t>
            </a:r>
            <a:r>
              <a:rPr lang="en-US" sz="1200" b="0" i="0" u="none" strike="noStrike" kern="1200" baseline="0" dirty="0" smtClean="0">
                <a:solidFill>
                  <a:schemeClr val="tx1"/>
                </a:solidFill>
                <a:latin typeface="+mn-lt"/>
                <a:ea typeface="+mn-ea"/>
                <a:cs typeface="+mn-cs"/>
              </a:rPr>
              <a:t>a</a:t>
            </a:r>
            <a:r>
              <a:rPr lang="he-IL" sz="1200" b="0" i="0" u="none" strike="noStrike" kern="1200" baseline="0" dirty="0" smtClean="0">
                <a:solidFill>
                  <a:schemeClr val="tx1"/>
                </a:solidFill>
                <a:latin typeface="+mn-lt"/>
                <a:ea typeface="+mn-ea"/>
                <a:cs typeface="+mn-cs"/>
              </a:rPr>
              <a:t> מבקש </a:t>
            </a:r>
            <a:r>
              <a:rPr lang="en-US" sz="1200" b="0" i="0" u="none" strike="noStrike" kern="1200" baseline="0" dirty="0" err="1" smtClean="0">
                <a:solidFill>
                  <a:schemeClr val="tx1"/>
                </a:solidFill>
                <a:latin typeface="+mn-lt"/>
                <a:ea typeface="+mn-ea"/>
                <a:cs typeface="+mn-cs"/>
              </a:rPr>
              <a:t>prekey</a:t>
            </a:r>
            <a:r>
              <a:rPr lang="he-IL" sz="1200" b="0" i="0" u="none" strike="noStrike" kern="1200" baseline="0" dirty="0" smtClean="0">
                <a:solidFill>
                  <a:schemeClr val="tx1"/>
                </a:solidFill>
                <a:latin typeface="+mn-lt"/>
                <a:ea typeface="+mn-ea"/>
                <a:cs typeface="+mn-cs"/>
              </a:rPr>
              <a:t> עבור </a:t>
            </a:r>
            <a:r>
              <a:rPr lang="en-US" sz="1200" b="0" i="0" u="none" strike="noStrike" kern="1200" baseline="0" dirty="0" smtClean="0">
                <a:solidFill>
                  <a:schemeClr val="tx1"/>
                </a:solidFill>
                <a:latin typeface="+mn-lt"/>
                <a:ea typeface="+mn-ea"/>
                <a:cs typeface="+mn-cs"/>
              </a:rPr>
              <a:t>b</a:t>
            </a:r>
            <a:r>
              <a:rPr lang="he-IL" sz="1200" b="0" i="0" u="none" strike="noStrike" kern="1200" baseline="0" dirty="0" smtClean="0">
                <a:solidFill>
                  <a:schemeClr val="tx1"/>
                </a:solidFill>
                <a:latin typeface="+mn-lt"/>
                <a:ea typeface="+mn-ea"/>
                <a:cs typeface="+mn-cs"/>
              </a:rPr>
              <a:t> ובתמורה מקבל מפתח של </a:t>
            </a:r>
            <a:r>
              <a:rPr lang="en-US" sz="1200" b="0" i="0" u="none" strike="noStrike" kern="1200" baseline="0" dirty="0" smtClean="0">
                <a:solidFill>
                  <a:schemeClr val="tx1"/>
                </a:solidFill>
                <a:latin typeface="+mn-lt"/>
                <a:ea typeface="+mn-ea"/>
                <a:cs typeface="+mn-cs"/>
              </a:rPr>
              <a:t>b</a:t>
            </a:r>
            <a:r>
              <a:rPr lang="he-IL" sz="1200" b="0" i="0" u="none" strike="noStrike" kern="1200" baseline="0" dirty="0" smtClean="0">
                <a:solidFill>
                  <a:schemeClr val="tx1"/>
                </a:solidFill>
                <a:latin typeface="+mn-lt"/>
                <a:ea typeface="+mn-ea"/>
                <a:cs typeface="+mn-cs"/>
              </a:rPr>
              <a:t>+מזהה של </a:t>
            </a:r>
            <a:r>
              <a:rPr lang="en-US" sz="1200" b="0" i="0" u="none" strike="noStrike" kern="1200" baseline="0" dirty="0" smtClean="0">
                <a:solidFill>
                  <a:schemeClr val="tx1"/>
                </a:solidFill>
                <a:latin typeface="+mn-lt"/>
                <a:ea typeface="+mn-ea"/>
                <a:cs typeface="+mn-cs"/>
              </a:rPr>
              <a:t>b </a:t>
            </a:r>
          </a:p>
          <a:p>
            <a:pPr marL="0" indent="0" algn="r" rtl="1">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171450" indent="-171450" algn="r" rtl="1">
              <a:buFont typeface="Arial" panose="020B0604020202020204" pitchFamily="34" charset="0"/>
              <a:buChar char="•"/>
            </a:pPr>
            <a:r>
              <a:rPr lang="en-US" sz="1200" b="0" i="0" u="none" strike="noStrike" kern="1200" baseline="0" dirty="0" smtClean="0">
                <a:solidFill>
                  <a:schemeClr val="tx1"/>
                </a:solidFill>
                <a:latin typeface="+mn-lt"/>
                <a:ea typeface="+mn-ea"/>
                <a:cs typeface="+mn-cs"/>
              </a:rPr>
              <a:t>b) Key Management (axolotl ratchet):</a:t>
            </a:r>
            <a:endParaRPr lang="he-IL" sz="1200" b="0" i="0" u="none" strike="noStrike" kern="1200" baseline="0" dirty="0" smtClean="0">
              <a:solidFill>
                <a:schemeClr val="tx1"/>
              </a:solidFill>
              <a:latin typeface="+mn-lt"/>
              <a:ea typeface="+mn-ea"/>
              <a:cs typeface="+mn-cs"/>
            </a:endParaRPr>
          </a:p>
          <a:p>
            <a:pPr marL="0" indent="0" algn="r" rtl="1">
              <a:buFont typeface="Arial" panose="020B0604020202020204" pitchFamily="34" charset="0"/>
              <a:buNone/>
            </a:pPr>
            <a:r>
              <a:rPr lang="he-IL" sz="1200" b="0" i="0" u="none" strike="noStrike" kern="1200" baseline="0" dirty="0" smtClean="0">
                <a:solidFill>
                  <a:schemeClr val="tx1"/>
                </a:solidFill>
                <a:latin typeface="+mn-lt"/>
                <a:ea typeface="+mn-ea"/>
                <a:cs typeface="+mn-cs"/>
              </a:rPr>
              <a:t>לאחר ש </a:t>
            </a:r>
            <a:r>
              <a:rPr lang="en-US" sz="1200" b="0" i="0" u="none" strike="noStrike" kern="1200" baseline="0" dirty="0" smtClean="0">
                <a:solidFill>
                  <a:schemeClr val="tx1"/>
                </a:solidFill>
                <a:latin typeface="+mn-lt"/>
                <a:ea typeface="+mn-ea"/>
                <a:cs typeface="+mn-cs"/>
              </a:rPr>
              <a:t>a</a:t>
            </a:r>
            <a:r>
              <a:rPr lang="he-IL" sz="1200" b="0" i="0" u="none" strike="noStrike" kern="1200" baseline="0" dirty="0" smtClean="0">
                <a:solidFill>
                  <a:schemeClr val="tx1"/>
                </a:solidFill>
                <a:latin typeface="+mn-lt"/>
                <a:ea typeface="+mn-ea"/>
                <a:cs typeface="+mn-cs"/>
              </a:rPr>
              <a:t> מסיים החלפת מפתחות הוא יוצר שתי מפתחות סימטריים לצורך קבלת הודעות והמפתח מוצפן עם ההודעה</a:t>
            </a:r>
          </a:p>
          <a:p>
            <a:pPr marL="0" indent="0" algn="r" rtl="1">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171450" indent="-171450" algn="r" rtl="1">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 </a:t>
            </a:r>
            <a:r>
              <a:rPr lang="en-US" sz="1200" b="0" i="0" u="none" strike="noStrike" kern="1200" baseline="0" dirty="0" err="1" smtClean="0">
                <a:solidFill>
                  <a:schemeClr val="tx1"/>
                </a:solidFill>
                <a:latin typeface="+mn-lt"/>
                <a:ea typeface="+mn-ea"/>
                <a:cs typeface="+mn-cs"/>
              </a:rPr>
              <a:t>Stateful</a:t>
            </a:r>
            <a:r>
              <a:rPr lang="en-US" sz="1200" b="0" i="0" u="none" strike="noStrike" kern="1200" baseline="0" dirty="0" smtClean="0">
                <a:solidFill>
                  <a:schemeClr val="tx1"/>
                </a:solidFill>
                <a:latin typeface="+mn-lt"/>
                <a:ea typeface="+mn-ea"/>
                <a:cs typeface="+mn-cs"/>
              </a:rPr>
              <a:t> Authenticated Encryption</a:t>
            </a:r>
            <a:endParaRPr lang="he-IL" sz="1200" b="0" i="0" u="none" strike="noStrike" kern="1200" baseline="0" dirty="0" smtClean="0">
              <a:solidFill>
                <a:schemeClr val="tx1"/>
              </a:solidFill>
              <a:latin typeface="+mn-lt"/>
              <a:ea typeface="+mn-ea"/>
              <a:cs typeface="+mn-cs"/>
            </a:endParaRPr>
          </a:p>
          <a:p>
            <a:pPr marL="0" indent="0" algn="r" rtl="1">
              <a:buFont typeface="Arial" panose="020B0604020202020204" pitchFamily="34" charset="0"/>
              <a:buNone/>
            </a:pPr>
            <a:r>
              <a:rPr lang="he-IL" sz="1200" b="0" i="0" u="none" strike="noStrike" kern="1200" baseline="0" dirty="0" smtClean="0">
                <a:solidFill>
                  <a:schemeClr val="tx1"/>
                </a:solidFill>
                <a:latin typeface="+mn-lt"/>
                <a:ea typeface="+mn-ea"/>
                <a:cs typeface="+mn-cs"/>
              </a:rPr>
              <a:t>הודעה </a:t>
            </a:r>
            <a:r>
              <a:rPr lang="en-US" sz="1200" b="0" i="0" u="none" strike="noStrike" kern="1200" baseline="0" dirty="0" smtClean="0">
                <a:solidFill>
                  <a:schemeClr val="tx1"/>
                </a:solidFill>
                <a:latin typeface="+mn-lt"/>
                <a:ea typeface="+mn-ea"/>
                <a:cs typeface="+mn-cs"/>
              </a:rPr>
              <a:t>m</a:t>
            </a:r>
            <a:r>
              <a:rPr lang="he-IL" sz="1200" b="0" i="0" u="none" strike="noStrike" kern="1200" baseline="0" dirty="0" smtClean="0">
                <a:solidFill>
                  <a:schemeClr val="tx1"/>
                </a:solidFill>
                <a:latin typeface="+mn-lt"/>
                <a:ea typeface="+mn-ea"/>
                <a:cs typeface="+mn-cs"/>
              </a:rPr>
              <a:t> מוצפנת באמצעות </a:t>
            </a:r>
            <a:r>
              <a:rPr lang="en-US" sz="1200" b="0" i="0" u="none" strike="noStrike" kern="1200" baseline="0" dirty="0" smtClean="0">
                <a:solidFill>
                  <a:schemeClr val="tx1"/>
                </a:solidFill>
                <a:latin typeface="+mn-lt"/>
                <a:ea typeface="+mn-ea"/>
                <a:cs typeface="+mn-cs"/>
              </a:rPr>
              <a:t>AES</a:t>
            </a:r>
            <a:r>
              <a:rPr lang="he-IL" sz="1200" b="0" i="0" u="none" strike="noStrike" kern="1200" baseline="0" dirty="0" smtClean="0">
                <a:solidFill>
                  <a:schemeClr val="tx1"/>
                </a:solidFill>
                <a:latin typeface="+mn-lt"/>
                <a:ea typeface="+mn-ea"/>
                <a:cs typeface="+mn-cs"/>
              </a:rPr>
              <a:t> ומחשב </a:t>
            </a:r>
            <a:r>
              <a:rPr lang="en-US" sz="1200" b="0" i="0" u="none" strike="noStrike" kern="1200" baseline="0" dirty="0" smtClean="0">
                <a:solidFill>
                  <a:schemeClr val="tx1"/>
                </a:solidFill>
                <a:latin typeface="+mn-lt"/>
                <a:ea typeface="+mn-ea"/>
                <a:cs typeface="+mn-cs"/>
              </a:rPr>
              <a:t>MAC</a:t>
            </a:r>
            <a:r>
              <a:rPr lang="he-IL" sz="1200" b="0" i="0" u="none" strike="noStrike" kern="1200" baseline="0" dirty="0" smtClean="0">
                <a:solidFill>
                  <a:schemeClr val="tx1"/>
                </a:solidFill>
                <a:latin typeface="+mn-lt"/>
                <a:ea typeface="+mn-ea"/>
                <a:cs typeface="+mn-cs"/>
              </a:rPr>
              <a:t> לאימות </a:t>
            </a:r>
            <a:r>
              <a:rPr lang="he-IL" sz="1200" b="0" i="0" u="none" strike="noStrike" kern="1200" baseline="0" dirty="0" smtClean="0">
                <a:solidFill>
                  <a:schemeClr val="tx1"/>
                </a:solidFill>
                <a:latin typeface="+mn-lt"/>
                <a:ea typeface="+mn-ea"/>
                <a:cs typeface="+mn-cs"/>
              </a:rPr>
              <a:t>ההודעה</a:t>
            </a:r>
            <a:endParaRPr lang="en-US" sz="1200" b="0" i="0" u="none" strike="noStrike" kern="1200" baseline="0" dirty="0" smtClean="0">
              <a:solidFill>
                <a:schemeClr val="tx1"/>
              </a:solidFill>
              <a:latin typeface="+mn-lt"/>
              <a:ea typeface="+mn-ea"/>
              <a:cs typeface="+mn-cs"/>
            </a:endParaRPr>
          </a:p>
          <a:p>
            <a:pPr marL="0" indent="0" algn="r" rtl="1">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171450" indent="-171450" algn="r" rtl="1">
              <a:buFont typeface="Arial" panose="020B0604020202020204" pitchFamily="34" charset="0"/>
              <a:buChar char="•"/>
            </a:pPr>
            <a:r>
              <a:rPr lang="he-IL" dirty="0" smtClean="0"/>
              <a:t>שרת </a:t>
            </a:r>
            <a:r>
              <a:rPr lang="en-US" dirty="0" smtClean="0"/>
              <a:t>TS </a:t>
            </a:r>
            <a:r>
              <a:rPr lang="he-IL" baseline="0" dirty="0" smtClean="0"/>
              <a:t> מוודא את זהות הנמען הפלאפון אכן מתאים</a:t>
            </a:r>
          </a:p>
          <a:p>
            <a:pPr marL="171450" indent="-171450" algn="r" rtl="1">
              <a:buFont typeface="Arial" panose="020B0604020202020204" pitchFamily="34" charset="0"/>
              <a:buChar char="•"/>
            </a:pPr>
            <a:r>
              <a:rPr lang="he-IL" baseline="0" dirty="0" smtClean="0"/>
              <a:t>לאחר אימות השרת מצפין חלק מההודעה שמיועדת לו באמצעות המפתח הציבורי שלו.</a:t>
            </a:r>
          </a:p>
          <a:p>
            <a:pPr marL="171450" indent="-171450" algn="r" rtl="1">
              <a:buFont typeface="Arial" panose="020B0604020202020204" pitchFamily="34" charset="0"/>
              <a:buChar char="•"/>
            </a:pPr>
            <a:r>
              <a:rPr lang="he-IL" baseline="0" dirty="0" smtClean="0"/>
              <a:t>השרת מחשב בנוסף גם </a:t>
            </a:r>
            <a:r>
              <a:rPr lang="en-US" baseline="0" dirty="0" smtClean="0"/>
              <a:t>MAC</a:t>
            </a:r>
            <a:r>
              <a:rPr lang="he-IL" baseline="0" dirty="0" smtClean="0"/>
              <a:t> על התוצאה </a:t>
            </a:r>
          </a:p>
          <a:p>
            <a:pPr marL="171450" indent="-171450" algn="r" rtl="1">
              <a:buFont typeface="Arial" panose="020B0604020202020204" pitchFamily="34" charset="0"/>
              <a:buChar char="•"/>
            </a:pPr>
            <a:r>
              <a:rPr lang="he-IL" baseline="0" dirty="0" smtClean="0"/>
              <a:t>לאחר מכן שולח ל </a:t>
            </a:r>
            <a:r>
              <a:rPr lang="en-US" baseline="0" dirty="0" smtClean="0"/>
              <a:t>GCM</a:t>
            </a:r>
            <a:r>
              <a:rPr lang="he-IL" baseline="0" dirty="0" smtClean="0"/>
              <a:t> את ההודעה מוצפנת וה </a:t>
            </a:r>
            <a:r>
              <a:rPr lang="en-US" baseline="0" dirty="0" smtClean="0"/>
              <a:t>MAC</a:t>
            </a:r>
            <a:r>
              <a:rPr lang="he-IL" baseline="0" dirty="0" smtClean="0"/>
              <a:t> בצירוף המזהה של המשתמש הנמען ב </a:t>
            </a:r>
            <a:r>
              <a:rPr lang="en-US" baseline="0" dirty="0" smtClean="0"/>
              <a:t>GCM</a:t>
            </a:r>
            <a:r>
              <a:rPr lang="he-IL" baseline="0" dirty="0" smtClean="0"/>
              <a:t>. בצורה כזו השרת של </a:t>
            </a:r>
            <a:r>
              <a:rPr lang="en-US" baseline="0" dirty="0" smtClean="0"/>
              <a:t>GCM</a:t>
            </a:r>
            <a:r>
              <a:rPr lang="he-IL" baseline="0" dirty="0" smtClean="0"/>
              <a:t> יהיו מסוגלים לראות רק את הנמען אך לא את שולח ההודעה.</a:t>
            </a:r>
          </a:p>
          <a:p>
            <a:pPr marL="0" indent="0" algn="r" rtl="1">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19</a:t>
            </a:fld>
            <a:endParaRPr lang="en-US"/>
          </a:p>
        </p:txBody>
      </p:sp>
    </p:spTree>
    <p:extLst>
      <p:ext uri="{BB962C8B-B14F-4D97-AF65-F5344CB8AC3E}">
        <p14:creationId xmlns:p14="http://schemas.microsoft.com/office/powerpoint/2010/main" val="402530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תהליך</a:t>
            </a:r>
            <a:r>
              <a:rPr lang="he-IL" baseline="0" dirty="0" smtClean="0"/>
              <a:t> קבלת הודעה ראשונה- </a:t>
            </a:r>
          </a:p>
          <a:p>
            <a:pPr marL="171450" indent="-171450" algn="r" rtl="1">
              <a:buFont typeface="Arial" panose="020B0604020202020204" pitchFamily="34" charset="0"/>
              <a:buChar char="•"/>
            </a:pPr>
            <a:r>
              <a:rPr lang="he-IL" baseline="0" dirty="0" smtClean="0"/>
              <a:t>בתמונה </a:t>
            </a:r>
            <a:r>
              <a:rPr lang="he-IL" baseline="0" dirty="0" smtClean="0"/>
              <a:t>בצעד (5), הנמען מאמת את ה </a:t>
            </a:r>
            <a:r>
              <a:rPr lang="en-US" baseline="0" dirty="0" smtClean="0"/>
              <a:t>MAC</a:t>
            </a:r>
            <a:r>
              <a:rPr lang="he-IL" baseline="0" dirty="0" smtClean="0"/>
              <a:t> ואם מצליח הוא מפענח את ההודעה.</a:t>
            </a:r>
          </a:p>
          <a:p>
            <a:pPr marL="171450" indent="-171450" algn="r" rtl="1">
              <a:buFont typeface="Arial" panose="020B0604020202020204" pitchFamily="34" charset="0"/>
              <a:buChar char="•"/>
            </a:pPr>
            <a:r>
              <a:rPr lang="he-IL" baseline="0" dirty="0" smtClean="0"/>
              <a:t>הנמען לבסוף נשאר עם זוג מפתחות סימטרי לצורך לשליחת הודעות</a:t>
            </a:r>
          </a:p>
          <a:p>
            <a:pPr marL="171450" indent="-171450" algn="r" rtl="1">
              <a:buFont typeface="Arial" panose="020B0604020202020204" pitchFamily="34" charset="0"/>
              <a:buChar char="•"/>
            </a:pPr>
            <a:endParaRPr lang="he-IL" baseline="0" dirty="0" smtClean="0"/>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20</a:t>
            </a:fld>
            <a:endParaRPr lang="en-US"/>
          </a:p>
        </p:txBody>
      </p:sp>
    </p:spTree>
    <p:extLst>
      <p:ext uri="{BB962C8B-B14F-4D97-AF65-F5344CB8AC3E}">
        <p14:creationId xmlns:p14="http://schemas.microsoft.com/office/powerpoint/2010/main" val="3032422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21</a:t>
            </a:fld>
            <a:endParaRPr lang="en-US"/>
          </a:p>
        </p:txBody>
      </p:sp>
    </p:spTree>
    <p:extLst>
      <p:ext uri="{BB962C8B-B14F-4D97-AF65-F5344CB8AC3E}">
        <p14:creationId xmlns:p14="http://schemas.microsoft.com/office/powerpoint/2010/main" val="1382585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dirty="0" smtClean="0"/>
              <a:t>זוהי</a:t>
            </a:r>
            <a:r>
              <a:rPr lang="he-IL" baseline="0" dirty="0" smtClean="0"/>
              <a:t> </a:t>
            </a:r>
            <a:r>
              <a:rPr lang="he-IL" dirty="0" smtClean="0"/>
              <a:t>אפליקציה חינמית</a:t>
            </a:r>
            <a:r>
              <a:rPr lang="he-IL" baseline="0" dirty="0" smtClean="0"/>
              <a:t> לשליחת הודעות עם תקשורת פרטית בין חברים. הקוד חינמי ופתוח להצפנת הודעות לאנדרואיד ואייפון.</a:t>
            </a:r>
            <a:endParaRPr lang="en-US" baseline="0" dirty="0" smtClean="0"/>
          </a:p>
          <a:p>
            <a:pPr marL="171450" indent="-171450" algn="r" rtl="1">
              <a:buFont typeface="Arial" panose="020B0604020202020204" pitchFamily="34" charset="0"/>
              <a:buChar char="•"/>
            </a:pPr>
            <a:r>
              <a:rPr lang="he-IL" baseline="0" dirty="0" smtClean="0"/>
              <a:t>פותח על ידי </a:t>
            </a:r>
            <a:r>
              <a:rPr lang="en-US" b="1" i="1" dirty="0" smtClean="0"/>
              <a:t>Open Whisper Systems</a:t>
            </a:r>
            <a:r>
              <a:rPr lang="he-IL" b="1" i="1" dirty="0" smtClean="0"/>
              <a:t> </a:t>
            </a:r>
            <a:r>
              <a:rPr lang="he-IL" b="0" i="0" baseline="0" dirty="0" smtClean="0"/>
              <a:t>חברה ללא מטרות רווח, הקבוצה מפתחת פרויקטים בקוד פתוח לשיתוף פעולה במטרה "לעשות תקשורת פרטית פשוטה"</a:t>
            </a:r>
            <a:endParaRPr lang="en-US" b="0" i="0" baseline="0" dirty="0" smtClean="0"/>
          </a:p>
          <a:p>
            <a:pPr marL="171450" indent="-171450" algn="r" rtl="1">
              <a:buFont typeface="Arial" panose="020B0604020202020204" pitchFamily="34" charset="0"/>
              <a:buChar char="•"/>
            </a:pPr>
            <a:r>
              <a:rPr lang="he-IL" b="0" i="0" baseline="0" dirty="0" smtClean="0"/>
              <a:t>האפליקציה מאפשרת למשתמשים לשלוח הודעות טקסט מוצפנות, הודעות שמע, תמונות, קטעי וידאו, פרטי קשר בחיבור הנתונים (למשל </a:t>
            </a:r>
            <a:r>
              <a:rPr lang="en-US" b="0" i="0" baseline="0" dirty="0" smtClean="0"/>
              <a:t>Wi-Fi, 3G </a:t>
            </a:r>
            <a:r>
              <a:rPr lang="he-IL" b="0" i="0" baseline="0" dirty="0" smtClean="0"/>
              <a:t>)</a:t>
            </a:r>
            <a:endParaRPr lang="en-US" b="0" i="0" baseline="0" dirty="0" smtClean="0"/>
          </a:p>
        </p:txBody>
      </p:sp>
      <p:sp>
        <p:nvSpPr>
          <p:cNvPr id="4" name="Slide Number Placeholder 3"/>
          <p:cNvSpPr>
            <a:spLocks noGrp="1"/>
          </p:cNvSpPr>
          <p:nvPr>
            <p:ph type="sldNum" sz="quarter" idx="10"/>
          </p:nvPr>
        </p:nvSpPr>
        <p:spPr/>
        <p:txBody>
          <a:bodyPr/>
          <a:lstStyle/>
          <a:p>
            <a:fld id="{F93199CD-3E1B-4AE6-990F-76F925F5EA9F}" type="slidenum">
              <a:rPr lang="en-US" smtClean="0"/>
              <a:t>2</a:t>
            </a:fld>
            <a:endParaRPr lang="en-US"/>
          </a:p>
        </p:txBody>
      </p:sp>
    </p:spTree>
    <p:extLst>
      <p:ext uri="{BB962C8B-B14F-4D97-AF65-F5344CB8AC3E}">
        <p14:creationId xmlns:p14="http://schemas.microsoft.com/office/powerpoint/2010/main" val="360845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dirty="0" smtClean="0"/>
              <a:t>אם המשתמש השולח, שולח</a:t>
            </a:r>
            <a:r>
              <a:rPr lang="he-IL" baseline="0" dirty="0" smtClean="0"/>
              <a:t> הודעה נוספת לפני שהנמען משיב אז הוא צריך להשתמש זוג מפתחות חדש.</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22</a:t>
            </a:fld>
            <a:endParaRPr lang="en-US"/>
          </a:p>
        </p:txBody>
      </p:sp>
    </p:spTree>
    <p:extLst>
      <p:ext uri="{BB962C8B-B14F-4D97-AF65-F5344CB8AC3E}">
        <p14:creationId xmlns:p14="http://schemas.microsoft.com/office/powerpoint/2010/main" val="917176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23</a:t>
            </a:fld>
            <a:endParaRPr lang="en-US"/>
          </a:p>
        </p:txBody>
      </p:sp>
    </p:spTree>
    <p:extLst>
      <p:ext uri="{BB962C8B-B14F-4D97-AF65-F5344CB8AC3E}">
        <p14:creationId xmlns:p14="http://schemas.microsoft.com/office/powerpoint/2010/main" val="1533966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r" rtl="1">
              <a:buFont typeface="Arial" panose="020B0604020202020204" pitchFamily="34" charset="0"/>
              <a:buChar char="•"/>
            </a:pPr>
            <a:r>
              <a:rPr lang="he-IL" dirty="0" smtClean="0"/>
              <a:t>אם</a:t>
            </a:r>
            <a:r>
              <a:rPr lang="he-IL" baseline="0" dirty="0" smtClean="0"/>
              <a:t> המשתמש הנמען רוצה להשיב להודעה בתוך התקשורת הקיימת (הפתוחה) אז</a:t>
            </a:r>
          </a:p>
          <a:p>
            <a:pPr marL="0" indent="0" algn="r" rtl="1">
              <a:buFont typeface="Arial" panose="020B0604020202020204" pitchFamily="34" charset="0"/>
              <a:buNone/>
            </a:pPr>
            <a:r>
              <a:rPr lang="he-IL" baseline="0" dirty="0" smtClean="0"/>
              <a:t>הוא קודם כל בוחר זוג מפתחות זמני ומחשב מפתח משותף באמצעות  המפתח הציבורי הזמני האחרון של המשתמש השולח ומפתח זמני "טרי" של עצמו</a:t>
            </a:r>
          </a:p>
          <a:p>
            <a:pPr marL="0" indent="0" algn="r" rtl="1">
              <a:buFont typeface="Arial" panose="020B0604020202020204" pitchFamily="34" charset="0"/>
              <a:buNone/>
            </a:pPr>
            <a:r>
              <a:rPr lang="he-IL" baseline="0" dirty="0" smtClean="0"/>
              <a:t>הוא משיב חזרה עם ההודעה גם את המפתח המשותף.</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24</a:t>
            </a:fld>
            <a:endParaRPr lang="en-US"/>
          </a:p>
        </p:txBody>
      </p:sp>
    </p:spTree>
    <p:extLst>
      <p:ext uri="{BB962C8B-B14F-4D97-AF65-F5344CB8AC3E}">
        <p14:creationId xmlns:p14="http://schemas.microsoft.com/office/powerpoint/2010/main" val="3218963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sz="1200" b="0" i="0" u="none" strike="noStrike" kern="1200" baseline="0" dirty="0" smtClean="0">
                <a:solidFill>
                  <a:schemeClr val="tx1"/>
                </a:solidFill>
                <a:latin typeface="+mn-lt"/>
                <a:ea typeface="+mn-ea"/>
                <a:cs typeface="+mn-cs"/>
              </a:rPr>
              <a:t>כדי לאמת שמפתח ציבורי אכן שייך למשתמש מסויים, </a:t>
            </a:r>
            <a:r>
              <a:rPr lang="en-US" sz="1200" b="0" i="0" u="none" strike="noStrike" kern="1200" baseline="0" dirty="0" smtClean="0">
                <a:solidFill>
                  <a:schemeClr val="tx1"/>
                </a:solidFill>
                <a:latin typeface="+mn-lt"/>
                <a:ea typeface="+mn-ea"/>
                <a:cs typeface="+mn-cs"/>
              </a:rPr>
              <a:t>TEXT SECURE</a:t>
            </a:r>
            <a:r>
              <a:rPr lang="he-IL" sz="1200" b="0" i="0" u="none" strike="noStrike" kern="1200" baseline="0" dirty="0" smtClean="0">
                <a:solidFill>
                  <a:schemeClr val="tx1"/>
                </a:solidFill>
                <a:latin typeface="+mn-lt"/>
                <a:ea typeface="+mn-ea"/>
                <a:cs typeface="+mn-cs"/>
              </a:rPr>
              <a:t> מציע את האפשרות להציג את טביעת האצבע של המפתח הציבורי לטווך הארוך של המשתמש.</a:t>
            </a:r>
          </a:p>
          <a:p>
            <a:pPr marL="171450" indent="-171450" algn="r" rtl="1">
              <a:buFont typeface="Arial" panose="020B0604020202020204" pitchFamily="34" charset="0"/>
              <a:buChar char="•"/>
            </a:pPr>
            <a:r>
              <a:rPr lang="he-IL" sz="1200" b="0" i="0" u="none" strike="noStrike" kern="1200" baseline="0" dirty="0" smtClean="0">
                <a:solidFill>
                  <a:schemeClr val="tx1"/>
                </a:solidFill>
                <a:latin typeface="+mn-lt"/>
                <a:ea typeface="+mn-ea"/>
                <a:cs typeface="+mn-cs"/>
              </a:rPr>
              <a:t>כך שני צדדים יכולים להשוות את טביעות האצבעות על ידי ערוץ חיצוני.</a:t>
            </a:r>
          </a:p>
          <a:p>
            <a:pPr marL="171450" indent="-171450" algn="r" rtl="1">
              <a:buFont typeface="Arial" panose="020B0604020202020204" pitchFamily="34" charset="0"/>
              <a:buChar char="•"/>
            </a:pPr>
            <a:r>
              <a:rPr lang="he-IL" sz="1200" b="0" i="0" u="none" strike="noStrike" kern="1200" baseline="0" dirty="0" smtClean="0">
                <a:solidFill>
                  <a:schemeClr val="tx1"/>
                </a:solidFill>
                <a:latin typeface="+mn-lt"/>
                <a:ea typeface="+mn-ea"/>
                <a:cs typeface="+mn-cs"/>
              </a:rPr>
              <a:t>כך למשל, שיחת טלפון או פגישה פנים אל פנים.</a:t>
            </a:r>
          </a:p>
          <a:p>
            <a:pPr marL="171450" indent="-171450" algn="r" rtl="1">
              <a:buFont typeface="Arial" panose="020B0604020202020204" pitchFamily="34" charset="0"/>
              <a:buChar char="•"/>
            </a:pPr>
            <a:r>
              <a:rPr lang="he-IL" sz="1200" b="0" i="0" u="none" strike="noStrike" kern="1200" baseline="0" dirty="0" smtClean="0">
                <a:solidFill>
                  <a:schemeClr val="tx1"/>
                </a:solidFill>
                <a:latin typeface="+mn-lt"/>
                <a:ea typeface="+mn-ea"/>
                <a:cs typeface="+mn-cs"/>
              </a:rPr>
              <a:t>אם המפגש הוא פנים אל פנים </a:t>
            </a:r>
            <a:r>
              <a:rPr lang="en-US" sz="1200" b="0" i="0" u="none" strike="noStrike" kern="1200" baseline="0" dirty="0" err="1" smtClean="0">
                <a:solidFill>
                  <a:schemeClr val="tx1"/>
                </a:solidFill>
                <a:latin typeface="+mn-lt"/>
                <a:ea typeface="+mn-ea"/>
                <a:cs typeface="+mn-cs"/>
              </a:rPr>
              <a:t>textsecure</a:t>
            </a:r>
            <a:r>
              <a:rPr lang="he-IL" sz="1200" b="0" i="0" u="none" strike="noStrike" kern="1200" baseline="0" dirty="0" smtClean="0">
                <a:solidFill>
                  <a:schemeClr val="tx1"/>
                </a:solidFill>
                <a:latin typeface="+mn-lt"/>
                <a:ea typeface="+mn-ea"/>
                <a:cs typeface="+mn-cs"/>
              </a:rPr>
              <a:t> מציע להשתמש באפליקציה </a:t>
            </a:r>
            <a:r>
              <a:rPr lang="en-US" sz="1200" b="0" i="0" u="none" strike="noStrike" kern="1200" baseline="0" dirty="0" smtClean="0">
                <a:solidFill>
                  <a:schemeClr val="tx1"/>
                </a:solidFill>
                <a:latin typeface="+mn-lt"/>
                <a:ea typeface="+mn-ea"/>
                <a:cs typeface="+mn-cs"/>
              </a:rPr>
              <a:t>QR</a:t>
            </a:r>
            <a:r>
              <a:rPr lang="he-IL" sz="1200" b="0" i="0" u="none" strike="noStrike" kern="1200" baseline="0" dirty="0" smtClean="0">
                <a:solidFill>
                  <a:schemeClr val="tx1"/>
                </a:solidFill>
                <a:latin typeface="+mn-lt"/>
                <a:ea typeface="+mn-ea"/>
                <a:cs typeface="+mn-cs"/>
              </a:rPr>
              <a:t> כך שהצד השני יכול לסרוק באמצעות אותו יישום.</a:t>
            </a:r>
          </a:p>
          <a:p>
            <a:pPr marL="0" indent="0" algn="r" rtl="1">
              <a:buFont typeface="Arial" panose="020B0604020202020204" pitchFamily="34" charset="0"/>
              <a:buNone/>
            </a:pPr>
            <a:r>
              <a:rPr lang="he-IL" sz="1200" b="0" i="0" u="none" strike="noStrike" kern="1200" baseline="0" dirty="0" smtClean="0">
                <a:solidFill>
                  <a:schemeClr val="tx1"/>
                </a:solidFill>
                <a:latin typeface="+mn-lt"/>
                <a:ea typeface="+mn-ea"/>
                <a:cs typeface="+mn-cs"/>
              </a:rPr>
              <a:t>לאחר מכן </a:t>
            </a:r>
            <a:r>
              <a:rPr lang="en-US" sz="1200" b="0" i="0" u="none" strike="noStrike" kern="1200" baseline="0" dirty="0" err="1" smtClean="0">
                <a:solidFill>
                  <a:schemeClr val="tx1"/>
                </a:solidFill>
                <a:latin typeface="+mn-lt"/>
                <a:ea typeface="+mn-ea"/>
                <a:cs typeface="+mn-cs"/>
              </a:rPr>
              <a:t>textsecure</a:t>
            </a:r>
            <a:r>
              <a:rPr lang="he-IL" sz="1200" b="0" i="0" u="none" strike="noStrike" kern="1200" baseline="0" dirty="0" smtClean="0">
                <a:solidFill>
                  <a:schemeClr val="tx1"/>
                </a:solidFill>
                <a:latin typeface="+mn-lt"/>
                <a:ea typeface="+mn-ea"/>
                <a:cs typeface="+mn-cs"/>
              </a:rPr>
              <a:t> משווה את טביעת האצבע שהתקבלה כחלק מהשיחה.</a:t>
            </a: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93199CD-3E1B-4AE6-990F-76F925F5EA9F}" type="slidenum">
              <a:rPr lang="en-US" smtClean="0"/>
              <a:t>25</a:t>
            </a:fld>
            <a:endParaRPr lang="en-US"/>
          </a:p>
        </p:txBody>
      </p:sp>
    </p:spTree>
    <p:extLst>
      <p:ext uri="{BB962C8B-B14F-4D97-AF65-F5344CB8AC3E}">
        <p14:creationId xmlns:p14="http://schemas.microsoft.com/office/powerpoint/2010/main" val="1690392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err="1" smtClean="0"/>
              <a:t>Text</a:t>
            </a:r>
            <a:r>
              <a:rPr lang="en-US" baseline="0" dirty="0" err="1" smtClean="0"/>
              <a:t>Secure</a:t>
            </a:r>
            <a:r>
              <a:rPr lang="he-IL" baseline="0" dirty="0" smtClean="0"/>
              <a:t> משתמש ב </a:t>
            </a:r>
            <a:r>
              <a:rPr lang="en-US" baseline="0" dirty="0" smtClean="0"/>
              <a:t>HMACSHA256</a:t>
            </a:r>
            <a:r>
              <a:rPr lang="he-IL" baseline="0" dirty="0" smtClean="0"/>
              <a:t> לחישוב ה </a:t>
            </a:r>
            <a:r>
              <a:rPr lang="en-US" baseline="0" dirty="0" smtClean="0"/>
              <a:t>MAC</a:t>
            </a:r>
            <a:r>
              <a:rPr lang="he-IL" baseline="0" dirty="0" smtClean="0"/>
              <a:t>.</a:t>
            </a:r>
            <a:r>
              <a:rPr lang="en-US" baseline="0" dirty="0" smtClean="0"/>
              <a:t/>
            </a:r>
            <a:br>
              <a:rPr lang="en-US" baseline="0" dirty="0" smtClean="0"/>
            </a:br>
            <a:endParaRPr lang="en-US" baseline="0" dirty="0" smtClean="0"/>
          </a:p>
          <a:p>
            <a:pPr marL="171450" indent="-171450" algn="r" rtl="1">
              <a:buFont typeface="Arial" panose="020B0604020202020204" pitchFamily="34" charset="0"/>
              <a:buChar char="•"/>
            </a:pPr>
            <a:r>
              <a:rPr lang="he-IL" baseline="0" dirty="0" smtClean="0"/>
              <a:t>באופן מפתיע, האפליקציה לא מעבירה את הפלט המלא של החישוב.</a:t>
            </a:r>
            <a:r>
              <a:rPr lang="en-US" baseline="0" dirty="0" smtClean="0"/>
              <a:t> </a:t>
            </a:r>
            <a:r>
              <a:rPr lang="he-IL" baseline="0" dirty="0" smtClean="0"/>
              <a:t> אלא רק 64 ביט מתוך 256.</a:t>
            </a:r>
            <a:r>
              <a:rPr lang="en-US" baseline="0" dirty="0" smtClean="0"/>
              <a:t> </a:t>
            </a:r>
            <a:r>
              <a:rPr lang="he-IL" baseline="0" dirty="0" smtClean="0"/>
              <a:t>לטענת המפתחים הם ביצעו זאת כדי להקטין את גודל ההודעה.</a:t>
            </a:r>
            <a:r>
              <a:rPr lang="en-US" baseline="0" dirty="0" smtClean="0"/>
              <a:t/>
            </a:r>
            <a:br>
              <a:rPr lang="en-US" baseline="0" dirty="0" smtClean="0"/>
            </a:br>
            <a:endParaRPr lang="en-US" baseline="0" dirty="0" smtClean="0"/>
          </a:p>
          <a:p>
            <a:pPr marL="171450" indent="-171450" algn="r" rtl="1">
              <a:buFont typeface="Arial" panose="020B0604020202020204" pitchFamily="34" charset="0"/>
              <a:buChar char="•"/>
            </a:pPr>
            <a:r>
              <a:rPr lang="he-IL" baseline="0" dirty="0" smtClean="0"/>
              <a:t>מבדיקה של </a:t>
            </a:r>
            <a:r>
              <a:rPr lang="en-US" baseline="0" dirty="0" smtClean="0"/>
              <a:t>NIST</a:t>
            </a:r>
            <a:r>
              <a:rPr lang="he-IL" baseline="0" dirty="0" smtClean="0"/>
              <a:t> (</a:t>
            </a:r>
            <a:r>
              <a:rPr lang="en-US" sz="1200" b="1" i="0" kern="1200" dirty="0" smtClean="0">
                <a:solidFill>
                  <a:schemeClr val="tx1"/>
                </a:solidFill>
                <a:effectLst/>
                <a:latin typeface="+mn-lt"/>
                <a:ea typeface="+mn-ea"/>
                <a:cs typeface="+mn-cs"/>
              </a:rPr>
              <a:t>National Institute of Standards and Technology</a:t>
            </a:r>
            <a:r>
              <a:rPr lang="he-IL" sz="1200" b="1" i="0" kern="1200" dirty="0" smtClean="0">
                <a:solidFill>
                  <a:schemeClr val="tx1"/>
                </a:solidFill>
                <a:effectLst/>
                <a:latin typeface="+mn-lt"/>
                <a:ea typeface="+mn-ea"/>
                <a:cs typeface="+mn-cs"/>
              </a:rPr>
              <a:t>) </a:t>
            </a:r>
            <a:r>
              <a:rPr lang="he-IL" sz="1200" b="0" i="0" kern="1200" dirty="0" smtClean="0">
                <a:solidFill>
                  <a:schemeClr val="tx1"/>
                </a:solidFill>
                <a:effectLst/>
                <a:latin typeface="+mn-lt"/>
                <a:ea typeface="+mn-ea"/>
                <a:cs typeface="+mn-cs"/>
              </a:rPr>
              <a:t>מומלץ</a:t>
            </a:r>
            <a:r>
              <a:rPr lang="he-IL" sz="1200" b="0" i="0" kern="1200" baseline="0" dirty="0" smtClean="0">
                <a:solidFill>
                  <a:schemeClr val="tx1"/>
                </a:solidFill>
                <a:effectLst/>
                <a:latin typeface="+mn-lt"/>
                <a:ea typeface="+mn-ea"/>
                <a:cs typeface="+mn-cs"/>
              </a:rPr>
              <a:t> אורך </a:t>
            </a:r>
            <a:r>
              <a:rPr lang="en-US" sz="1200" b="0" i="0" kern="1200" baseline="0" dirty="0" smtClean="0">
                <a:solidFill>
                  <a:schemeClr val="tx1"/>
                </a:solidFill>
                <a:effectLst/>
                <a:latin typeface="+mn-lt"/>
                <a:ea typeface="+mn-ea"/>
                <a:cs typeface="+mn-cs"/>
              </a:rPr>
              <a:t>MAC</a:t>
            </a:r>
            <a:r>
              <a:rPr lang="he-IL" sz="1200" b="0" i="0" kern="1200" baseline="0" dirty="0" smtClean="0">
                <a:solidFill>
                  <a:schemeClr val="tx1"/>
                </a:solidFill>
                <a:effectLst/>
                <a:latin typeface="+mn-lt"/>
                <a:ea typeface="+mn-ea"/>
                <a:cs typeface="+mn-cs"/>
              </a:rPr>
              <a:t> של 80 ביט כאשר זה משמש לאימות מפתח כמו במקרה של </a:t>
            </a:r>
            <a:r>
              <a:rPr lang="en-US" sz="1200" b="0" i="0" kern="1200" baseline="0" dirty="0" err="1" smtClean="0">
                <a:solidFill>
                  <a:schemeClr val="tx1"/>
                </a:solidFill>
                <a:effectLst/>
                <a:latin typeface="+mn-lt"/>
                <a:ea typeface="+mn-ea"/>
                <a:cs typeface="+mn-cs"/>
              </a:rPr>
              <a:t>textsecure</a:t>
            </a:r>
            <a:r>
              <a:rPr lang="he-IL" sz="1200" b="0" i="0" kern="1200" baseline="0" dirty="0" smtClean="0">
                <a:solidFill>
                  <a:schemeClr val="tx1"/>
                </a:solidFill>
                <a:effectLst/>
                <a:latin typeface="+mn-lt"/>
                <a:ea typeface="+mn-ea"/>
                <a:cs typeface="+mn-cs"/>
              </a:rPr>
              <a:t> בהודעה ראשונה של </a:t>
            </a:r>
            <a:r>
              <a:rPr lang="en-US" sz="1200" b="0" i="0" kern="1200" baseline="0" dirty="0" smtClean="0">
                <a:solidFill>
                  <a:schemeClr val="tx1"/>
                </a:solidFill>
                <a:effectLst/>
                <a:latin typeface="+mn-lt"/>
                <a:ea typeface="+mn-ea"/>
                <a:cs typeface="+mn-cs"/>
              </a:rPr>
              <a:t>session </a:t>
            </a:r>
            <a:r>
              <a:rPr lang="he-IL" sz="1200" b="0" i="0" kern="1200" baseline="0" dirty="0" smtClean="0">
                <a:solidFill>
                  <a:schemeClr val="tx1"/>
                </a:solidFill>
                <a:effectLst/>
                <a:latin typeface="+mn-lt"/>
                <a:ea typeface="+mn-ea"/>
                <a:cs typeface="+mn-cs"/>
              </a:rPr>
              <a:t>חדש.</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26</a:t>
            </a:fld>
            <a:endParaRPr lang="en-US"/>
          </a:p>
        </p:txBody>
      </p:sp>
    </p:spTree>
    <p:extLst>
      <p:ext uri="{BB962C8B-B14F-4D97-AF65-F5344CB8AC3E}">
        <p14:creationId xmlns:p14="http://schemas.microsoft.com/office/powerpoint/2010/main" val="775320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dirty="0" smtClean="0"/>
              <a:t>ההתקפה</a:t>
            </a:r>
            <a:r>
              <a:rPr lang="he-IL" baseline="0" dirty="0" smtClean="0"/>
              <a:t> במילים לא רשמיות- אם היא מתבצעת על </a:t>
            </a:r>
            <a:r>
              <a:rPr lang="en-US" baseline="0" dirty="0" smtClean="0"/>
              <a:t>Pa</a:t>
            </a:r>
            <a:r>
              <a:rPr lang="he-IL" baseline="0" dirty="0" smtClean="0"/>
              <a:t> היא למעשה גורמת לו לחשוב שהוא שולח הודעה ל </a:t>
            </a:r>
            <a:r>
              <a:rPr lang="en-US" baseline="0" dirty="0" err="1" smtClean="0"/>
              <a:t>Pb</a:t>
            </a:r>
            <a:r>
              <a:rPr lang="he-IL" baseline="0" dirty="0" smtClean="0"/>
              <a:t> כשלמעשה הוא שולח ל </a:t>
            </a:r>
            <a:r>
              <a:rPr lang="en-US" baseline="0" dirty="0" err="1" smtClean="0"/>
              <a:t>Pe</a:t>
            </a:r>
            <a:r>
              <a:rPr lang="he-IL" baseline="0" dirty="0" smtClean="0"/>
              <a:t>.</a:t>
            </a:r>
            <a:endParaRPr lang="en-US" baseline="0" dirty="0" smtClean="0"/>
          </a:p>
          <a:p>
            <a:pPr marL="171450" indent="-171450" algn="r" rtl="1">
              <a:buFont typeface="Arial" panose="020B0604020202020204" pitchFamily="34" charset="0"/>
              <a:buChar char="•"/>
            </a:pPr>
            <a:r>
              <a:rPr lang="he-IL" baseline="0" dirty="0" smtClean="0"/>
              <a:t>הם קיבלו הצעת לאסטרטגיה שמונעת את ההתקפות האלו וזה הפך אותם לאפליקציה מאובטחת.</a:t>
            </a:r>
          </a:p>
          <a:p>
            <a:pPr marL="171450" indent="-171450" algn="r" rtl="1">
              <a:buFont typeface="Arial" panose="020B0604020202020204" pitchFamily="34" charset="0"/>
              <a:buChar char="•"/>
            </a:pPr>
            <a:r>
              <a:rPr lang="he-IL" baseline="0" dirty="0" smtClean="0"/>
              <a:t>בהרחבה: נניח ש </a:t>
            </a:r>
            <a:r>
              <a:rPr lang="en-US" baseline="0" dirty="0" err="1" smtClean="0"/>
              <a:t>Pb</a:t>
            </a:r>
            <a:r>
              <a:rPr lang="he-IL" baseline="0" dirty="0" smtClean="0"/>
              <a:t> רוצה לעבוד על חברו </a:t>
            </a:r>
            <a:r>
              <a:rPr lang="en-US" baseline="0" dirty="0" smtClean="0"/>
              <a:t>Pa</a:t>
            </a:r>
            <a:r>
              <a:rPr lang="he-IL" baseline="0" dirty="0" smtClean="0"/>
              <a:t>. הוא יודע שהוא רוצה לארגן מסיבה ושהוא יזמין אותו באמצעות הודעה  ב </a:t>
            </a:r>
            <a:r>
              <a:rPr lang="en-US" baseline="0" dirty="0" err="1" smtClean="0"/>
              <a:t>textsecure</a:t>
            </a:r>
            <a:r>
              <a:rPr lang="he-IL" baseline="0" dirty="0" smtClean="0"/>
              <a:t>(נניח שידע זאת מחברה נוספת).</a:t>
            </a:r>
          </a:p>
          <a:p>
            <a:pPr marL="628650" lvl="1" indent="-171450" algn="r" rtl="1">
              <a:buFont typeface="Arial" panose="020B0604020202020204" pitchFamily="34" charset="0"/>
              <a:buChar char="•"/>
            </a:pPr>
            <a:r>
              <a:rPr lang="he-IL" baseline="0" dirty="0" smtClean="0"/>
              <a:t>הוא מתחיל את ההתקפה על יד החלפת המפתח הציבורי שלו עם חבר אחר </a:t>
            </a:r>
            <a:r>
              <a:rPr lang="en-US" baseline="0" dirty="0" err="1" smtClean="0"/>
              <a:t>Pe</a:t>
            </a:r>
            <a:r>
              <a:rPr lang="he-IL" baseline="0" dirty="0" smtClean="0"/>
              <a:t> ומאמת את המפתח באמצעות הטביעת אצבע של </a:t>
            </a:r>
            <a:r>
              <a:rPr lang="en-US" baseline="0" dirty="0" err="1" smtClean="0"/>
              <a:t>Pe</a:t>
            </a:r>
            <a:r>
              <a:rPr lang="he-IL" baseline="0" dirty="0" smtClean="0"/>
              <a:t>.</a:t>
            </a:r>
            <a:r>
              <a:rPr lang="en-US" baseline="0" dirty="0" smtClean="0"/>
              <a:t/>
            </a:r>
            <a:br>
              <a:rPr lang="en-US" baseline="0" dirty="0" smtClean="0"/>
            </a:br>
            <a:r>
              <a:rPr lang="he-IL" baseline="0" dirty="0" smtClean="0"/>
              <a:t>זה יכול להתאפשר לו למשל אם יש לו מכשיר חדש ולכן יש לו רישום מקוצר שדורש פחות מאמץ לשחזור וגיבוי ההודעות המוצפנות.</a:t>
            </a:r>
          </a:p>
          <a:p>
            <a:pPr marL="628650" lvl="1" indent="-171450" algn="r" rtl="1">
              <a:buFont typeface="Arial" panose="020B0604020202020204" pitchFamily="34" charset="0"/>
              <a:buChar char="•"/>
            </a:pPr>
            <a:r>
              <a:rPr lang="he-IL" baseline="0" dirty="0" smtClean="0"/>
              <a:t>כעת ש </a:t>
            </a:r>
            <a:r>
              <a:rPr lang="en-US" baseline="0" dirty="0" smtClean="0"/>
              <a:t>Pa</a:t>
            </a:r>
            <a:r>
              <a:rPr lang="he-IL" baseline="0" dirty="0" smtClean="0"/>
              <a:t> יזמין את </a:t>
            </a:r>
            <a:r>
              <a:rPr lang="en-US" baseline="0" dirty="0" err="1" smtClean="0"/>
              <a:t>Pb</a:t>
            </a:r>
            <a:r>
              <a:rPr lang="he-IL" baseline="0" dirty="0" smtClean="0"/>
              <a:t> ליומולדת שלו אז </a:t>
            </a:r>
            <a:r>
              <a:rPr lang="en-US" baseline="0" dirty="0" err="1" smtClean="0"/>
              <a:t>Pb</a:t>
            </a:r>
            <a:r>
              <a:rPr lang="he-IL" baseline="0" dirty="0" smtClean="0"/>
              <a:t> יכול להעביר את ההודעה ל </a:t>
            </a:r>
            <a:r>
              <a:rPr lang="en-US" baseline="0" dirty="0" err="1" smtClean="0"/>
              <a:t>Pe</a:t>
            </a:r>
            <a:r>
              <a:rPr lang="he-IL" baseline="0" dirty="0" smtClean="0"/>
              <a:t> כאשר זה יניח שזה הגיע מ </a:t>
            </a:r>
            <a:r>
              <a:rPr lang="en-US" baseline="0" dirty="0" smtClean="0"/>
              <a:t>Pa</a:t>
            </a:r>
            <a:r>
              <a:rPr lang="he-IL" baseline="0" dirty="0" smtClean="0"/>
              <a:t> ו- </a:t>
            </a:r>
            <a:r>
              <a:rPr lang="en-US" baseline="0" dirty="0" smtClean="0"/>
              <a:t>Pa</a:t>
            </a:r>
            <a:r>
              <a:rPr lang="he-IL" baseline="0" dirty="0" smtClean="0"/>
              <a:t> יניח שהזמין את </a:t>
            </a:r>
            <a:r>
              <a:rPr lang="en-US" baseline="0" dirty="0" err="1" smtClean="0"/>
              <a:t>Pb</a:t>
            </a:r>
            <a:r>
              <a:rPr lang="he-IL" baseline="0" dirty="0" smtClean="0"/>
              <a:t>.</a:t>
            </a:r>
            <a:r>
              <a:rPr lang="en-US" baseline="0" dirty="0" smtClean="0"/>
              <a:t/>
            </a:r>
            <a:br>
              <a:rPr lang="en-US" baseline="0" dirty="0" smtClean="0"/>
            </a:br>
            <a:endParaRPr lang="he-IL" baseline="0" dirty="0" smtClean="0"/>
          </a:p>
          <a:p>
            <a:pPr algn="r" rtl="1"/>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27</a:t>
            </a:fld>
            <a:endParaRPr lang="en-US"/>
          </a:p>
        </p:txBody>
      </p:sp>
    </p:spTree>
    <p:extLst>
      <p:ext uri="{BB962C8B-B14F-4D97-AF65-F5344CB8AC3E}">
        <p14:creationId xmlns:p14="http://schemas.microsoft.com/office/powerpoint/2010/main" val="959664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28</a:t>
            </a:fld>
            <a:endParaRPr lang="en-US"/>
          </a:p>
        </p:txBody>
      </p:sp>
    </p:spTree>
    <p:extLst>
      <p:ext uri="{BB962C8B-B14F-4D97-AF65-F5344CB8AC3E}">
        <p14:creationId xmlns:p14="http://schemas.microsoft.com/office/powerpoint/2010/main" val="1956045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29</a:t>
            </a:fld>
            <a:endParaRPr lang="en-US"/>
          </a:p>
        </p:txBody>
      </p:sp>
    </p:spTree>
    <p:extLst>
      <p:ext uri="{BB962C8B-B14F-4D97-AF65-F5344CB8AC3E}">
        <p14:creationId xmlns:p14="http://schemas.microsoft.com/office/powerpoint/2010/main" val="24263314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מסקנות</a:t>
            </a:r>
          </a:p>
          <a:p>
            <a:pPr marL="171450" indent="-171450" algn="r" rtl="1">
              <a:buFont typeface="Arial" panose="020B0604020202020204" pitchFamily="34" charset="0"/>
              <a:buChar char="•"/>
            </a:pPr>
            <a:r>
              <a:rPr lang="he-IL" dirty="0" smtClean="0"/>
              <a:t>מאז שפייסבוק קנתה את ווואטסאפ</a:t>
            </a:r>
            <a:r>
              <a:rPr lang="he-IL" baseline="0" dirty="0" smtClean="0"/>
              <a:t>, אפליקציות להודעות עם אבטחה הפכו ליותר ויותר פופולריות. היישומים הבולטים ביותר הם </a:t>
            </a:r>
            <a:r>
              <a:rPr lang="en-US" baseline="0" dirty="0" smtClean="0"/>
              <a:t> THREEMA , SURESPOT and TEXTSECURE.</a:t>
            </a:r>
            <a:endParaRPr lang="he-IL" baseline="0" dirty="0" smtClean="0"/>
          </a:p>
          <a:p>
            <a:pPr marL="171450" indent="-171450" algn="r" rtl="1">
              <a:buFont typeface="Arial" panose="020B0604020202020204" pitchFamily="34" charset="0"/>
              <a:buChar char="•"/>
            </a:pPr>
            <a:r>
              <a:rPr lang="he-IL" baseline="0" dirty="0" smtClean="0"/>
              <a:t>הצגנו ניתוח של האבטחה של האפליקציה. בעקבות הניתוח התגלו נקודות רגישות של האפליקציה כמו ההתקפה </a:t>
            </a:r>
            <a:r>
              <a:rPr lang="en-US" baseline="0" dirty="0" smtClean="0"/>
              <a:t>UKS</a:t>
            </a:r>
            <a:r>
              <a:rPr lang="he-IL" baseline="0" dirty="0" smtClean="0"/>
              <a:t>.</a:t>
            </a:r>
          </a:p>
          <a:p>
            <a:pPr marL="171450" indent="-171450" algn="r" rtl="1">
              <a:buFont typeface="Arial" panose="020B0604020202020204" pitchFamily="34" charset="0"/>
              <a:buChar char="•"/>
            </a:pPr>
            <a:endParaRPr lang="he-IL" baseline="0" dirty="0" smtClean="0"/>
          </a:p>
        </p:txBody>
      </p:sp>
      <p:sp>
        <p:nvSpPr>
          <p:cNvPr id="4" name="Slide Number Placeholder 3"/>
          <p:cNvSpPr>
            <a:spLocks noGrp="1"/>
          </p:cNvSpPr>
          <p:nvPr>
            <p:ph type="sldNum" sz="quarter" idx="10"/>
          </p:nvPr>
        </p:nvSpPr>
        <p:spPr/>
        <p:txBody>
          <a:bodyPr/>
          <a:lstStyle/>
          <a:p>
            <a:fld id="{F93199CD-3E1B-4AE6-990F-76F925F5EA9F}" type="slidenum">
              <a:rPr lang="en-US" smtClean="0"/>
              <a:t>30</a:t>
            </a:fld>
            <a:endParaRPr lang="en-US"/>
          </a:p>
        </p:txBody>
      </p:sp>
    </p:spTree>
    <p:extLst>
      <p:ext uri="{BB962C8B-B14F-4D97-AF65-F5344CB8AC3E}">
        <p14:creationId xmlns:p14="http://schemas.microsoft.com/office/powerpoint/2010/main" val="39076996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כיצד</a:t>
            </a:r>
            <a:r>
              <a:rPr lang="he-IL" baseline="0" dirty="0" smtClean="0"/>
              <a:t> המודלים עזרו לנו:</a:t>
            </a:r>
          </a:p>
          <a:p>
            <a:pPr marL="171450" indent="-171450" algn="r" rtl="1">
              <a:buFont typeface="Arial" panose="020B0604020202020204" pitchFamily="34" charset="0"/>
              <a:buChar char="•"/>
            </a:pPr>
            <a:r>
              <a:rPr lang="he-IL" baseline="0" dirty="0" smtClean="0"/>
              <a:t>זוהי אפליקציה גדולה מאוד שמשלבת רכיבי תוכנה רבים ואלגוריתמי הצפנה רבים ומורכבים.</a:t>
            </a:r>
            <a:r>
              <a:rPr lang="en-US" baseline="0" dirty="0" smtClean="0"/>
              <a:t/>
            </a:r>
            <a:br>
              <a:rPr lang="en-US" baseline="0" dirty="0" smtClean="0"/>
            </a:br>
            <a:r>
              <a:rPr lang="he-IL" baseline="0" dirty="0" smtClean="0"/>
              <a:t>המודל תרם להפחתת המורכבות.</a:t>
            </a:r>
          </a:p>
          <a:p>
            <a:pPr marL="171450" indent="-171450" algn="r" rtl="1">
              <a:buFont typeface="Arial" panose="020B0604020202020204" pitchFamily="34" charset="0"/>
              <a:buChar char="•"/>
            </a:pPr>
            <a:r>
              <a:rPr lang="he-IL" baseline="0" dirty="0" smtClean="0"/>
              <a:t>המודלים ובמיוחד דיאגרמות הרצף, סייעו להבנה של רצף האירועים שמתרחשים בכל שלב החל מתהליך הרישום לאפליקציה ועד להקמת </a:t>
            </a:r>
            <a:r>
              <a:rPr lang="en-US" baseline="0" dirty="0" smtClean="0"/>
              <a:t>session</a:t>
            </a:r>
            <a:r>
              <a:rPr lang="he-IL" baseline="0" dirty="0" smtClean="0"/>
              <a:t> בין משתמשים.</a:t>
            </a:r>
          </a:p>
          <a:p>
            <a:pPr marL="171450" indent="-171450" algn="r" rtl="1">
              <a:buFont typeface="Arial" panose="020B0604020202020204" pitchFamily="34" charset="0"/>
              <a:buChar char="•"/>
            </a:pPr>
            <a:r>
              <a:rPr lang="he-IL" baseline="0" dirty="0" smtClean="0"/>
              <a:t>המודל מאפשר לנו למדוד את איכות האפליקציה ואת עמידותה בפני הדרישות.</a:t>
            </a:r>
            <a:r>
              <a:rPr lang="en-US" baseline="0" dirty="0" smtClean="0"/>
              <a:t/>
            </a:r>
            <a:br>
              <a:rPr lang="en-US" baseline="0" dirty="0" smtClean="0"/>
            </a:br>
            <a:r>
              <a:rPr lang="he-IL" baseline="0" dirty="0" smtClean="0"/>
              <a:t>כפי שראינו זה עזר לגלות בעיות אבטחה חמורות ונקודות תורפה שונות בזרימת הפרוטוקול.</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31</a:t>
            </a:fld>
            <a:endParaRPr lang="en-US"/>
          </a:p>
        </p:txBody>
      </p:sp>
    </p:spTree>
    <p:extLst>
      <p:ext uri="{BB962C8B-B14F-4D97-AF65-F5344CB8AC3E}">
        <p14:creationId xmlns:p14="http://schemas.microsoft.com/office/powerpoint/2010/main" val="2064317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dirty="0" smtClean="0"/>
              <a:t>תדבר</a:t>
            </a:r>
            <a:r>
              <a:rPr lang="he-IL" baseline="0" dirty="0" smtClean="0"/>
              <a:t> </a:t>
            </a:r>
            <a:r>
              <a:rPr lang="he-IL" dirty="0" smtClean="0"/>
              <a:t>כל דבר - שלח באיכות גבוהה טקסט, תמונה והודעות וידאו, וכל זאת ללא עמלות </a:t>
            </a:r>
            <a:r>
              <a:rPr lang="en-US" dirty="0" smtClean="0"/>
              <a:t>SMS </a:t>
            </a:r>
            <a:r>
              <a:rPr lang="he-IL" dirty="0" smtClean="0"/>
              <a:t>ו- </a:t>
            </a:r>
            <a:r>
              <a:rPr lang="en-US" dirty="0" smtClean="0"/>
              <a:t>MMS.</a:t>
            </a:r>
            <a:endParaRPr lang="he-IL" dirty="0" smtClean="0"/>
          </a:p>
          <a:p>
            <a:pPr marL="171450" indent="-171450" algn="r" rtl="1">
              <a:buFont typeface="Arial" panose="020B0604020202020204" pitchFamily="34" charset="0"/>
              <a:buChar char="•"/>
            </a:pPr>
            <a:r>
              <a:rPr lang="he-IL" dirty="0" smtClean="0"/>
              <a:t>תהיה עצמך - השתמש בספר מספר הטלפון וספר הטלפונים שלך. אין כניסות </a:t>
            </a:r>
            <a:r>
              <a:rPr lang="en-US" dirty="0" smtClean="0"/>
              <a:t>login</a:t>
            </a:r>
            <a:r>
              <a:rPr lang="he-IL" dirty="0" smtClean="0"/>
              <a:t> שונות</a:t>
            </a:r>
            <a:r>
              <a:rPr lang="he-IL" baseline="0" dirty="0" smtClean="0"/>
              <a:t> וניהול </a:t>
            </a:r>
            <a:r>
              <a:rPr lang="he-IL" dirty="0" smtClean="0"/>
              <a:t>שמות משתמש, סיסמאות, מספרי זיהוי אישיים.</a:t>
            </a:r>
          </a:p>
          <a:p>
            <a:pPr marL="171450" indent="-171450" algn="r" rtl="1">
              <a:buFont typeface="Arial" panose="020B0604020202020204" pitchFamily="34" charset="0"/>
              <a:buChar char="•"/>
            </a:pPr>
            <a:r>
              <a:rPr lang="he-IL" dirty="0" smtClean="0"/>
              <a:t>הישאר פרטי – אפילו בעלי</a:t>
            </a:r>
            <a:r>
              <a:rPr lang="he-IL" baseline="0" dirty="0" smtClean="0"/>
              <a:t> </a:t>
            </a:r>
            <a:r>
              <a:rPr lang="he-IL" dirty="0" smtClean="0"/>
              <a:t>האפליקציה לא יכולים לקרוא את ההודעות שלך, וגם אף אחד אחר לא יכול. הכל תמיד מוצפן קצה לקצה ומהונדס בדקדקנות כדי לשמור על תקשורת בטוחה.</a:t>
            </a:r>
          </a:p>
          <a:p>
            <a:pPr marL="171450" indent="-171450" algn="r" rtl="1">
              <a:buFont typeface="Arial" panose="020B0604020202020204" pitchFamily="34" charset="0"/>
              <a:buChar char="•"/>
            </a:pPr>
            <a:r>
              <a:rPr lang="he-IL" dirty="0" smtClean="0"/>
              <a:t>מאורגן - ארכיון פונקציונלי עושה את זה קל לעקוב אחר השיחות שחשובות לך.</a:t>
            </a:r>
          </a:p>
          <a:p>
            <a:pPr marL="171450" indent="-171450" algn="r" rtl="1">
              <a:buFont typeface="Arial" panose="020B0604020202020204" pitchFamily="34" charset="0"/>
              <a:buChar char="•"/>
            </a:pPr>
            <a:r>
              <a:rPr lang="he-IL" dirty="0" smtClean="0"/>
              <a:t>הכל חינמי- צוות הפיתוח נתמך על ידי תרומות קהילה ומענקים. אין פרסומות, וזה לא עולה כלום לשימוש.</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3</a:t>
            </a:fld>
            <a:endParaRPr lang="en-US"/>
          </a:p>
        </p:txBody>
      </p:sp>
    </p:spTree>
    <p:extLst>
      <p:ext uri="{BB962C8B-B14F-4D97-AF65-F5344CB8AC3E}">
        <p14:creationId xmlns:p14="http://schemas.microsoft.com/office/powerpoint/2010/main" val="37575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33</a:t>
            </a:fld>
            <a:endParaRPr lang="en-US"/>
          </a:p>
        </p:txBody>
      </p:sp>
    </p:spTree>
    <p:extLst>
      <p:ext uri="{BB962C8B-B14F-4D97-AF65-F5344CB8AC3E}">
        <p14:creationId xmlns:p14="http://schemas.microsoft.com/office/powerpoint/2010/main" val="3471357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dirty="0" smtClean="0"/>
              <a:t>פרוטוקול</a:t>
            </a:r>
            <a:r>
              <a:rPr lang="en-US" dirty="0" err="1" smtClean="0"/>
              <a:t>TextSecure</a:t>
            </a:r>
            <a:r>
              <a:rPr lang="he-IL" dirty="0" smtClean="0"/>
              <a:t> </a:t>
            </a:r>
            <a:r>
              <a:rPr lang="en-US" dirty="0" smtClean="0"/>
              <a:t> </a:t>
            </a:r>
            <a:r>
              <a:rPr lang="he-IL" dirty="0" smtClean="0"/>
              <a:t>הינו פתוח, מה שמאפשר לצד שלישי לבחון את</a:t>
            </a:r>
            <a:r>
              <a:rPr lang="he-IL" baseline="0" dirty="0" smtClean="0"/>
              <a:t> הפרוטוקול</a:t>
            </a:r>
            <a:r>
              <a:rPr lang="he-IL" dirty="0" smtClean="0"/>
              <a:t> באופן עצמאי וליישם אותו במערכות שלהם.</a:t>
            </a:r>
          </a:p>
          <a:p>
            <a:pPr marL="171450" indent="-171450" algn="r" rtl="1">
              <a:buFont typeface="Arial" panose="020B0604020202020204" pitchFamily="34" charset="0"/>
              <a:buChar char="•"/>
            </a:pPr>
            <a:r>
              <a:rPr lang="he-IL" dirty="0" smtClean="0"/>
              <a:t>בדצמבר 2013, הוכרז כי פרוטוקול</a:t>
            </a:r>
            <a:r>
              <a:rPr lang="en-US" dirty="0" err="1" smtClean="0"/>
              <a:t>TextSecure</a:t>
            </a:r>
            <a:r>
              <a:rPr lang="he-IL" dirty="0" smtClean="0"/>
              <a:t> </a:t>
            </a:r>
            <a:r>
              <a:rPr lang="en-US" dirty="0" smtClean="0"/>
              <a:t> </a:t>
            </a:r>
            <a:r>
              <a:rPr lang="he-IL" dirty="0" smtClean="0"/>
              <a:t>שולב בהצלחה במערכת הפעלה מבוססת אנדרואיד</a:t>
            </a:r>
            <a:r>
              <a:rPr lang="en-US" dirty="0" err="1" smtClean="0"/>
              <a:t>CyanogenMod</a:t>
            </a:r>
            <a:r>
              <a:rPr lang="en-US" dirty="0" smtClean="0"/>
              <a:t> </a:t>
            </a:r>
            <a:r>
              <a:rPr lang="he-IL" baseline="0" dirty="0" smtClean="0"/>
              <a:t> אשר מבוססת על קוד פתוח.</a:t>
            </a:r>
          </a:p>
          <a:p>
            <a:pPr marL="171450" indent="-171450" algn="r" rtl="1">
              <a:buFont typeface="Arial" panose="020B0604020202020204" pitchFamily="34" charset="0"/>
              <a:buChar char="•"/>
            </a:pPr>
            <a:r>
              <a:rPr lang="he-IL" dirty="0" smtClean="0"/>
              <a:t>בנובמבר 2014, </a:t>
            </a:r>
            <a:r>
              <a:rPr lang="en-US" dirty="0" smtClean="0"/>
              <a:t>Open Whisper Systems </a:t>
            </a:r>
            <a:r>
              <a:rPr lang="he-IL" dirty="0" smtClean="0"/>
              <a:t> הודיעו על שותפות עם </a:t>
            </a:r>
            <a:r>
              <a:rPr lang="en-US" dirty="0" smtClean="0"/>
              <a:t>WhatsApp</a:t>
            </a:r>
            <a:r>
              <a:rPr lang="he-IL" dirty="0" smtClean="0"/>
              <a:t> ויאפשרו</a:t>
            </a:r>
            <a:r>
              <a:rPr lang="he-IL" baseline="0" dirty="0" smtClean="0"/>
              <a:t> ויספקו למשתמשים </a:t>
            </a:r>
            <a:r>
              <a:rPr lang="he-IL" dirty="0" smtClean="0"/>
              <a:t>הצפנת</a:t>
            </a:r>
            <a:r>
              <a:rPr lang="he-IL" baseline="0" dirty="0" smtClean="0"/>
              <a:t> ההודעות</a:t>
            </a:r>
            <a:r>
              <a:rPr lang="he-IL" dirty="0" smtClean="0"/>
              <a:t> מקצה לקצה על ידי שילוב בפרוטוקול</a:t>
            </a:r>
            <a:r>
              <a:rPr lang="he-IL" baseline="0" dirty="0" smtClean="0"/>
              <a:t> של</a:t>
            </a:r>
            <a:r>
              <a:rPr lang="en-US" dirty="0" err="1" smtClean="0"/>
              <a:t>TextSecure</a:t>
            </a:r>
            <a:r>
              <a:rPr lang="en-US" dirty="0" smtClean="0"/>
              <a:t> </a:t>
            </a:r>
            <a:r>
              <a:rPr lang="he-IL" dirty="0" smtClean="0"/>
              <a:t>.</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4</a:t>
            </a:fld>
            <a:endParaRPr lang="en-US"/>
          </a:p>
        </p:txBody>
      </p:sp>
    </p:spTree>
    <p:extLst>
      <p:ext uri="{BB962C8B-B14F-4D97-AF65-F5344CB8AC3E}">
        <p14:creationId xmlns:p14="http://schemas.microsoft.com/office/powerpoint/2010/main" val="872047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he-IL" dirty="0" smtClean="0"/>
              <a:t>מדוע</a:t>
            </a:r>
            <a:r>
              <a:rPr lang="he-IL" baseline="0" dirty="0" smtClean="0"/>
              <a:t> וואטסאפ בחרה בהם?</a:t>
            </a:r>
          </a:p>
          <a:p>
            <a:pPr marL="171450" indent="-171450" algn="r" rtl="1">
              <a:buFont typeface="Arial" panose="020B0604020202020204" pitchFamily="34" charset="0"/>
              <a:buChar char="•"/>
            </a:pPr>
            <a:r>
              <a:rPr lang="he-IL" baseline="0" dirty="0" smtClean="0"/>
              <a:t>עד עתה וואטססאפ לא נתנה הודעה רשמית על כך ולא הגיבה למה בחרה דווקא אותם</a:t>
            </a:r>
          </a:p>
          <a:p>
            <a:pPr marL="171450" indent="-171450" algn="r" rtl="1">
              <a:buFont typeface="Arial" panose="020B0604020202020204" pitchFamily="34" charset="0"/>
              <a:buChar char="•"/>
            </a:pPr>
            <a:r>
              <a:rPr lang="he-IL" baseline="0" dirty="0" smtClean="0"/>
              <a:t>המהלך הזה הפך את וואטאפ ליישום הצ'אט הגדול ביותר בעולם שמשתמש בהצפנה קצה לקצה.</a:t>
            </a:r>
          </a:p>
          <a:p>
            <a:pPr marL="171450" indent="-171450" algn="r" rtl="1">
              <a:buFont typeface="Arial" panose="020B0604020202020204" pitchFamily="34" charset="0"/>
              <a:buChar char="•"/>
            </a:pPr>
            <a:r>
              <a:rPr lang="he-IL" baseline="0" dirty="0" smtClean="0"/>
              <a:t>מספר סיבות אפשריות:</a:t>
            </a:r>
          </a:p>
          <a:p>
            <a:pPr marL="628650" lvl="1" indent="-171450" algn="r" rtl="1">
              <a:buFont typeface="Arial" panose="020B0604020202020204" pitchFamily="34" charset="0"/>
              <a:buChar char="•"/>
            </a:pPr>
            <a:r>
              <a:rPr lang="he-IL" dirty="0" smtClean="0"/>
              <a:t>ההצפנה היא קוד פתוח, ולכן החברה יכולה להשתמש בו באופן חופשי</a:t>
            </a:r>
          </a:p>
          <a:p>
            <a:pPr marL="628650" lvl="1" indent="-171450" algn="r" rtl="1">
              <a:buFont typeface="Arial" panose="020B0604020202020204" pitchFamily="34" charset="0"/>
              <a:buChar char="•"/>
            </a:pPr>
            <a:r>
              <a:rPr lang="he-IL" dirty="0" smtClean="0"/>
              <a:t>וואטסאפ</a:t>
            </a:r>
            <a:r>
              <a:rPr lang="he-IL" baseline="0" dirty="0" smtClean="0"/>
              <a:t> סומכת על ההצפנה ועל הפרוטוקול היציב/מוצק</a:t>
            </a:r>
          </a:p>
          <a:p>
            <a:pPr marL="628650" lvl="1" indent="-171450" algn="r" rtl="1">
              <a:buFont typeface="Arial" panose="020B0604020202020204" pitchFamily="34" charset="0"/>
              <a:buChar char="•"/>
            </a:pPr>
            <a:r>
              <a:rPr lang="he-IL" baseline="0" dirty="0" smtClean="0"/>
              <a:t>הפרוטוקול של טקסטסקיור מבצע גם שליחת הודעות אסינכרוני מה אומר שאם שולחים למישהו הודעה והוא לא נמצא הוא עדיין יקבל את ההודעה במועד מאוחר.</a:t>
            </a:r>
          </a:p>
          <a:p>
            <a:pPr marL="628650" lvl="1" indent="-171450" algn="r" rtl="1">
              <a:buFont typeface="Arial" panose="020B0604020202020204" pitchFamily="34" charset="0"/>
              <a:buChar char="•"/>
            </a:pPr>
            <a:endParaRPr lang="en-US" dirty="0" smtClean="0"/>
          </a:p>
          <a:p>
            <a:pPr marL="171450" indent="-171450" algn="r" rtl="1">
              <a:buFont typeface="Arial" panose="020B0604020202020204" pitchFamily="34" charset="0"/>
              <a:buChar char="•"/>
            </a:pPr>
            <a:endParaRPr lang="en-US" dirty="0" smtClean="0"/>
          </a:p>
          <a:p>
            <a:pPr marL="171450" indent="-171450" algn="r" rtl="1">
              <a:buFont typeface="Arial" panose="020B0604020202020204" pitchFamily="34" charset="0"/>
              <a:buChar char="•"/>
            </a:pPr>
            <a:endParaRPr lang="en-US" dirty="0" smtClean="0"/>
          </a:p>
          <a:p>
            <a:pPr marL="171450" indent="-171450" algn="r" rtl="1">
              <a:buFont typeface="Arial" panose="020B0604020202020204" pitchFamily="34" charset="0"/>
              <a:buChar char="•"/>
            </a:pPr>
            <a:endParaRPr lang="en-US" dirty="0" smtClean="0"/>
          </a:p>
          <a:p>
            <a:pPr marL="171450" indent="-171450" algn="r" rtl="1">
              <a:buFont typeface="Arial" panose="020B0604020202020204" pitchFamily="34" charset="0"/>
              <a:buChar char="•"/>
            </a:pPr>
            <a:endParaRPr lang="en-US" dirty="0" smtClean="0"/>
          </a:p>
          <a:p>
            <a:pPr marL="171450" marR="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This encryption secures the messages in such a way that only the two users talking to each other can see the messages and no one else, not even WhatsApp</a:t>
            </a:r>
          </a:p>
          <a:p>
            <a:pPr marL="171450" marR="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F93199CD-3E1B-4AE6-990F-76F925F5EA9F}" type="slidenum">
              <a:rPr lang="en-US" smtClean="0"/>
              <a:t>5</a:t>
            </a:fld>
            <a:endParaRPr lang="en-US"/>
          </a:p>
        </p:txBody>
      </p:sp>
    </p:spTree>
    <p:extLst>
      <p:ext uri="{BB962C8B-B14F-4D97-AF65-F5344CB8AC3E}">
        <p14:creationId xmlns:p14="http://schemas.microsoft.com/office/powerpoint/2010/main" val="4155723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dirty="0" smtClean="0"/>
              <a:t>שרתים</a:t>
            </a:r>
          </a:p>
          <a:p>
            <a:pPr marL="628650" lvl="1" indent="-171450" algn="r" rtl="1">
              <a:buFont typeface="Arial" panose="020B0604020202020204" pitchFamily="34" charset="0"/>
              <a:buChar char="•"/>
            </a:pPr>
            <a:r>
              <a:rPr lang="he-IL" dirty="0" smtClean="0"/>
              <a:t>תקשורת שרת-לקוח היא מוגנת על ידי </a:t>
            </a:r>
            <a:r>
              <a:rPr lang="en-US" dirty="0" smtClean="0"/>
              <a:t>TLS</a:t>
            </a:r>
            <a:r>
              <a:rPr lang="he-IL" baseline="0" dirty="0" smtClean="0"/>
              <a:t> (</a:t>
            </a:r>
            <a:r>
              <a:rPr lang="en-US" dirty="0" smtClean="0"/>
              <a:t>Transport Layer Security</a:t>
            </a:r>
            <a:r>
              <a:rPr lang="he-IL" dirty="0" smtClean="0"/>
              <a:t>) שזה פרוטוקול</a:t>
            </a:r>
            <a:r>
              <a:rPr lang="he-IL" baseline="0" dirty="0" smtClean="0"/>
              <a:t> </a:t>
            </a:r>
            <a:r>
              <a:rPr lang="he-IL" dirty="0" smtClean="0"/>
              <a:t>הצפנה שנועד לספק אבטחת תקשורת ברשתות מחשבים.</a:t>
            </a:r>
            <a:endParaRPr lang="en-US" dirty="0" smtClean="0"/>
          </a:p>
          <a:p>
            <a:pPr marL="628650" lvl="1" indent="-171450" algn="r" rtl="1">
              <a:buFont typeface="Arial" panose="020B0604020202020204" pitchFamily="34" charset="0"/>
              <a:buChar char="•"/>
            </a:pPr>
            <a:r>
              <a:rPr lang="he-IL" dirty="0" smtClean="0"/>
              <a:t>התקשורת מתבצעת על ידי </a:t>
            </a:r>
            <a:r>
              <a:rPr lang="en-US" dirty="0" smtClean="0"/>
              <a:t>API REST</a:t>
            </a:r>
            <a:r>
              <a:rPr lang="he-IL" dirty="0" smtClean="0"/>
              <a:t> ו- </a:t>
            </a:r>
            <a:r>
              <a:rPr lang="en-US" dirty="0" smtClean="0"/>
              <a:t>Push </a:t>
            </a:r>
            <a:r>
              <a:rPr lang="en-US" dirty="0" err="1" smtClean="0"/>
              <a:t>Msg</a:t>
            </a:r>
            <a:r>
              <a:rPr lang="he-IL" dirty="0" smtClean="0"/>
              <a:t>.</a:t>
            </a:r>
          </a:p>
          <a:p>
            <a:pPr marL="628650" lvl="1" indent="-171450" algn="r" rtl="1">
              <a:buFont typeface="Arial" panose="020B0604020202020204" pitchFamily="34" charset="0"/>
              <a:buChar char="•"/>
            </a:pPr>
            <a:r>
              <a:rPr lang="he-IL" dirty="0" smtClean="0"/>
              <a:t>כדי לקבוע אילו אנשי קשר גם משתמשים ב</a:t>
            </a:r>
            <a:r>
              <a:rPr lang="en-US" dirty="0" err="1" smtClean="0"/>
              <a:t>TextSecure</a:t>
            </a:r>
            <a:r>
              <a:rPr lang="he-IL" baseline="0" dirty="0" smtClean="0"/>
              <a:t> אז אנשי</a:t>
            </a:r>
            <a:r>
              <a:rPr lang="he-IL" dirty="0" smtClean="0"/>
              <a:t> הקשר מוצפנים</a:t>
            </a:r>
            <a:r>
              <a:rPr lang="he-IL" baseline="0" dirty="0" smtClean="0"/>
              <a:t> </a:t>
            </a:r>
            <a:r>
              <a:rPr lang="he-IL" dirty="0" smtClean="0"/>
              <a:t>קריפטוגרפית מעת לעת ומועברים לשרתים</a:t>
            </a:r>
            <a:r>
              <a:rPr lang="he-IL" baseline="0" dirty="0" smtClean="0"/>
              <a:t> </a:t>
            </a:r>
            <a:r>
              <a:rPr lang="en-US" baseline="0" dirty="0" smtClean="0"/>
              <a:t/>
            </a:r>
            <a:br>
              <a:rPr lang="en-US" baseline="0" dirty="0" smtClean="0"/>
            </a:br>
            <a:r>
              <a:rPr lang="he-IL" baseline="0" dirty="0" smtClean="0"/>
              <a:t>כאשר ה</a:t>
            </a:r>
            <a:r>
              <a:rPr lang="he-IL" dirty="0" smtClean="0"/>
              <a:t>מנגנון מתוכנן כך שהשרתים לא צריכים לאחסן את המידע.</a:t>
            </a:r>
            <a:endParaRPr lang="en-US" dirty="0" smtClean="0"/>
          </a:p>
          <a:p>
            <a:pPr marL="628650" lvl="1" indent="-171450" algn="r" rtl="1">
              <a:buFont typeface="Arial" panose="020B0604020202020204" pitchFamily="34" charset="0"/>
              <a:buChar char="•"/>
            </a:pPr>
            <a:endParaRPr lang="en-US" dirty="0" smtClean="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dirty="0" smtClean="0"/>
              <a:t>רשיון</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dirty="0" smtClean="0"/>
              <a:t>קוד</a:t>
            </a:r>
            <a:r>
              <a:rPr lang="he-IL" baseline="0" dirty="0" smtClean="0"/>
              <a:t> המקור ל </a:t>
            </a:r>
            <a:r>
              <a:rPr lang="en-US" baseline="0" dirty="0" err="1" smtClean="0"/>
              <a:t>TextSecure</a:t>
            </a:r>
            <a:r>
              <a:rPr lang="he-IL" baseline="0" dirty="0" smtClean="0"/>
              <a:t> זמין בגיטהאב תחת רישיון תוכנה חופשי.</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baseline="0" dirty="0" smtClean="0"/>
              <a:t>זה מאפשר לבעלי עניין לבחון את הקוד ולעזור למפתחים לבדוק שזה מתנהג כצפוי. </a:t>
            </a:r>
            <a:r>
              <a:rPr lang="en-US" baseline="0" dirty="0" smtClean="0"/>
              <a:t/>
            </a:r>
            <a:br>
              <a:rPr lang="en-US" baseline="0" dirty="0" smtClean="0"/>
            </a:br>
            <a:r>
              <a:rPr lang="he-IL" baseline="0" dirty="0" smtClean="0"/>
              <a:t>זה גם מאפשר למשתמשים מתקדמים ללקט עותק משלהם של היישום ולהשוות אותו עם הגרסה שהופצה על-ידי מערכות </a:t>
            </a:r>
            <a:r>
              <a:rPr lang="en-US" baseline="0" dirty="0" smtClean="0"/>
              <a:t>Whisper</a:t>
            </a:r>
            <a:r>
              <a:rPr lang="he-IL" baseline="0" dirty="0" smtClean="0"/>
              <a:t> ולהרחיב הפצה</a:t>
            </a:r>
            <a:endParaRPr lang="en-US" baseline="0" dirty="0" smtClean="0"/>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dirty="0" smtClean="0"/>
              <a:t>הפצה</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dirty="0" smtClean="0"/>
              <a:t>האפליקציה</a:t>
            </a:r>
            <a:r>
              <a:rPr lang="he-IL" baseline="0" dirty="0" smtClean="0"/>
              <a:t> מופצת באמצעות החנות של גוגל.</a:t>
            </a:r>
            <a:endParaRPr lang="he-IL" dirty="0" smtClean="0"/>
          </a:p>
          <a:p>
            <a:pPr marL="457200" lvl="1" indent="0" algn="r" rtl="1">
              <a:buFont typeface="Arial" panose="020B0604020202020204" pitchFamily="34" charset="0"/>
              <a:buNone/>
            </a:pPr>
            <a:endParaRPr lang="he-IL" dirty="0" smtClean="0"/>
          </a:p>
        </p:txBody>
      </p:sp>
      <p:sp>
        <p:nvSpPr>
          <p:cNvPr id="4" name="Slide Number Placeholder 3"/>
          <p:cNvSpPr>
            <a:spLocks noGrp="1"/>
          </p:cNvSpPr>
          <p:nvPr>
            <p:ph type="sldNum" sz="quarter" idx="10"/>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3522144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sz="1200" b="0" i="0" kern="1200" dirty="0" smtClean="0">
                <a:solidFill>
                  <a:schemeClr val="tx1"/>
                </a:solidFill>
                <a:effectLst/>
                <a:latin typeface="+mn-lt"/>
                <a:ea typeface="+mn-ea"/>
                <a:cs typeface="+mn-cs"/>
              </a:rPr>
              <a:t>פרוטוקול הצפנת </a:t>
            </a:r>
            <a:r>
              <a:rPr lang="en-US" sz="1200" b="0" i="0" kern="1200" dirty="0" err="1" smtClean="0">
                <a:solidFill>
                  <a:schemeClr val="tx1"/>
                </a:solidFill>
                <a:effectLst/>
                <a:latin typeface="+mn-lt"/>
                <a:ea typeface="+mn-ea"/>
                <a:cs typeface="+mn-cs"/>
              </a:rPr>
              <a:t>TextSecure</a:t>
            </a:r>
            <a:r>
              <a:rPr lang="en-US" sz="1200" b="0" i="0" kern="1200" dirty="0" smtClean="0">
                <a:solidFill>
                  <a:schemeClr val="tx1"/>
                </a:solidFill>
                <a:effectLst/>
                <a:latin typeface="+mn-lt"/>
                <a:ea typeface="+mn-ea"/>
                <a:cs typeface="+mn-cs"/>
              </a:rPr>
              <a:t> </a:t>
            </a:r>
            <a:r>
              <a:rPr lang="he-IL" sz="1200" b="0" i="0" kern="1200" dirty="0" smtClean="0">
                <a:solidFill>
                  <a:schemeClr val="tx1"/>
                </a:solidFill>
                <a:effectLst/>
                <a:latin typeface="+mn-lt"/>
                <a:ea typeface="+mn-ea"/>
                <a:cs typeface="+mn-cs"/>
              </a:rPr>
              <a:t>הוא פרוטוקול להעברת הודעות מוצפנות מקצה לקצה עם ערבות לביטחון,</a:t>
            </a:r>
            <a:r>
              <a:rPr lang="he-IL" sz="1200" b="0" i="0" kern="1200" baseline="0" dirty="0" smtClean="0">
                <a:solidFill>
                  <a:schemeClr val="tx1"/>
                </a:solidFill>
                <a:effectLst/>
                <a:latin typeface="+mn-lt"/>
                <a:ea typeface="+mn-ea"/>
                <a:cs typeface="+mn-cs"/>
              </a:rPr>
              <a:t> אמינות </a:t>
            </a:r>
            <a:r>
              <a:rPr lang="he-IL" sz="1200" b="0" i="0" kern="1200" dirty="0" smtClean="0">
                <a:solidFill>
                  <a:schemeClr val="tx1"/>
                </a:solidFill>
                <a:effectLst/>
                <a:latin typeface="+mn-lt"/>
                <a:ea typeface="+mn-ea"/>
                <a:cs typeface="+mn-cs"/>
              </a:rPr>
              <a:t>וסודיות. רוב האפליקציות ההודעות</a:t>
            </a:r>
            <a:r>
              <a:rPr lang="he-IL" sz="1200" b="0" i="0" kern="1200" baseline="0" dirty="0" smtClean="0">
                <a:solidFill>
                  <a:schemeClr val="tx1"/>
                </a:solidFill>
                <a:effectLst/>
                <a:latin typeface="+mn-lt"/>
                <a:ea typeface="+mn-ea"/>
                <a:cs typeface="+mn-cs"/>
              </a:rPr>
              <a:t> הפופולריות לא מספקות אבטחת קצה לקצה.</a:t>
            </a:r>
            <a:endParaRPr lang="he-IL" sz="1200" b="0" i="0" kern="1200" dirty="0" smtClean="0">
              <a:solidFill>
                <a:schemeClr val="tx1"/>
              </a:solidFill>
              <a:effectLst/>
              <a:latin typeface="+mn-lt"/>
              <a:ea typeface="+mn-ea"/>
              <a:cs typeface="+mn-cs"/>
            </a:endParaRPr>
          </a:p>
          <a:p>
            <a:pPr marL="171450" indent="-171450" algn="r" rtl="1">
              <a:buFont typeface="Arial" panose="020B0604020202020204" pitchFamily="34" charset="0"/>
              <a:buChar char="•"/>
            </a:pPr>
            <a:r>
              <a:rPr lang="he-IL" sz="1200" b="0" i="0" kern="1200" dirty="0" smtClean="0">
                <a:solidFill>
                  <a:schemeClr val="tx1"/>
                </a:solidFill>
                <a:effectLst/>
                <a:latin typeface="+mn-lt"/>
                <a:ea typeface="+mn-ea"/>
                <a:cs typeface="+mn-cs"/>
              </a:rPr>
              <a:t>הפרוטוקול</a:t>
            </a:r>
            <a:r>
              <a:rPr lang="he-IL" sz="1200" b="0" i="0" kern="1200" baseline="0" dirty="0" smtClean="0">
                <a:solidFill>
                  <a:schemeClr val="tx1"/>
                </a:solidFill>
                <a:effectLst/>
                <a:latin typeface="+mn-lt"/>
                <a:ea typeface="+mn-ea"/>
                <a:cs typeface="+mn-cs"/>
              </a:rPr>
              <a:t> נבנה על שלושה סוגי </a:t>
            </a:r>
            <a:r>
              <a:rPr lang="he-IL" sz="1200" b="0" i="0" kern="1200" dirty="0" smtClean="0">
                <a:solidFill>
                  <a:schemeClr val="tx1"/>
                </a:solidFill>
                <a:effectLst/>
                <a:latin typeface="+mn-lt"/>
                <a:ea typeface="+mn-ea"/>
                <a:cs typeface="+mn-cs"/>
              </a:rPr>
              <a:t>פרימיטיביים להצפנת מסרים:</a:t>
            </a:r>
          </a:p>
          <a:p>
            <a:pPr marL="628650" lvl="1" indent="-171450" algn="r" rtl="1">
              <a:buFont typeface="Arial" panose="020B0604020202020204" pitchFamily="34" charset="0"/>
              <a:buChar char="•"/>
            </a:pPr>
            <a:r>
              <a:rPr lang="en-US" b="1" dirty="0" smtClean="0">
                <a:solidFill>
                  <a:srgbClr val="FF0000"/>
                </a:solidFill>
              </a:rPr>
              <a:t>Curve25519</a:t>
            </a:r>
            <a:r>
              <a:rPr lang="en-US" dirty="0" smtClean="0"/>
              <a:t> </a:t>
            </a:r>
            <a:r>
              <a:rPr lang="he-IL" dirty="0" smtClean="0"/>
              <a:t>–</a:t>
            </a:r>
            <a:r>
              <a:rPr lang="he-IL" baseline="0" dirty="0" smtClean="0"/>
              <a:t> משמש לצורך פעולות </a:t>
            </a:r>
            <a:r>
              <a:rPr lang="en-US" baseline="0" dirty="0" smtClean="0"/>
              <a:t>HCDH</a:t>
            </a:r>
            <a:r>
              <a:rPr lang="he-IL" baseline="0" dirty="0" smtClean="0"/>
              <a:t> שהוא פרוטוקול שמאפשר העברת מסרים סודיים בערוץ לא בטוח על ידי כך שלכל אחד מהמשתמשים יש צמד מפתחות פרטי וציבורי אותם הם מקבלים באמצעות עקומה אליפטית.</a:t>
            </a:r>
          </a:p>
          <a:p>
            <a:pPr marL="628650" lvl="1" indent="-171450" algn="r" rtl="1">
              <a:buFont typeface="Arial" panose="020B0604020202020204" pitchFamily="34" charset="0"/>
              <a:buChar char="•"/>
            </a:pPr>
            <a:r>
              <a:rPr lang="en-US" b="1" dirty="0" smtClean="0">
                <a:solidFill>
                  <a:srgbClr val="FF0000"/>
                </a:solidFill>
              </a:rPr>
              <a:t>AES-256</a:t>
            </a:r>
            <a:r>
              <a:rPr lang="he-IL" b="1" dirty="0" smtClean="0">
                <a:solidFill>
                  <a:srgbClr val="FF0000"/>
                </a:solidFill>
              </a:rPr>
              <a:t>- </a:t>
            </a:r>
            <a:r>
              <a:rPr lang="he-IL" b="0" dirty="0" smtClean="0">
                <a:solidFill>
                  <a:srgbClr val="FF0000"/>
                </a:solidFill>
              </a:rPr>
              <a:t>משמש</a:t>
            </a:r>
            <a:r>
              <a:rPr lang="he-IL" b="0" baseline="0" dirty="0" smtClean="0">
                <a:solidFill>
                  <a:srgbClr val="FF0000"/>
                </a:solidFill>
              </a:rPr>
              <a:t> לצורך הצפנה סימטרית.</a:t>
            </a:r>
          </a:p>
          <a:p>
            <a:pPr marL="628650" lvl="1" indent="-171450" algn="r" rtl="1">
              <a:buFont typeface="Arial" panose="020B0604020202020204" pitchFamily="34" charset="0"/>
              <a:buChar char="•"/>
            </a:pPr>
            <a:r>
              <a:rPr lang="en-US" b="1" dirty="0" smtClean="0">
                <a:solidFill>
                  <a:srgbClr val="FF0000"/>
                </a:solidFill>
              </a:rPr>
              <a:t>HMAC-SHA256</a:t>
            </a:r>
            <a:r>
              <a:rPr lang="he-IL" b="1" dirty="0" smtClean="0">
                <a:solidFill>
                  <a:srgbClr val="FF0000"/>
                </a:solidFill>
              </a:rPr>
              <a:t>- </a:t>
            </a:r>
            <a:r>
              <a:rPr lang="he-IL" b="0" dirty="0" smtClean="0">
                <a:solidFill>
                  <a:srgbClr val="FF0000"/>
                </a:solidFill>
              </a:rPr>
              <a:t>משמש</a:t>
            </a:r>
            <a:r>
              <a:rPr lang="he-IL" b="0" baseline="0" dirty="0" smtClean="0">
                <a:solidFill>
                  <a:srgbClr val="FF0000"/>
                </a:solidFill>
              </a:rPr>
              <a:t> לצורכי אותנטיות ויושר.</a:t>
            </a:r>
          </a:p>
          <a:p>
            <a:pPr marL="171450" lvl="0" indent="-171450" algn="r" rtl="1">
              <a:buFont typeface="Arial" panose="020B0604020202020204" pitchFamily="34" charset="0"/>
              <a:buChar char="•"/>
            </a:pPr>
            <a:r>
              <a:rPr lang="en-US" b="0" baseline="0" dirty="0" smtClean="0">
                <a:solidFill>
                  <a:srgbClr val="FF0000"/>
                </a:solidFill>
              </a:rPr>
              <a:t>Text Secure</a:t>
            </a:r>
            <a:r>
              <a:rPr lang="he-IL" b="0" baseline="0" dirty="0" smtClean="0">
                <a:solidFill>
                  <a:srgbClr val="FF0000"/>
                </a:solidFill>
              </a:rPr>
              <a:t> משתמש בשרת מרכזי </a:t>
            </a:r>
            <a:r>
              <a:rPr lang="en-US" b="0" baseline="0" dirty="0" smtClean="0">
                <a:solidFill>
                  <a:srgbClr val="FF0000"/>
                </a:solidFill>
              </a:rPr>
              <a:t>TS </a:t>
            </a:r>
            <a:r>
              <a:rPr lang="he-IL" b="0" baseline="0" dirty="0" smtClean="0">
                <a:solidFill>
                  <a:srgbClr val="FF0000"/>
                </a:solidFill>
              </a:rPr>
              <a:t> עבור דחיפת ההודעות בערוץ נתונים לנמען.</a:t>
            </a:r>
            <a:r>
              <a:rPr lang="en-US" b="0" baseline="0" dirty="0" smtClean="0">
                <a:solidFill>
                  <a:srgbClr val="FF0000"/>
                </a:solidFill>
              </a:rPr>
              <a:t/>
            </a:r>
            <a:br>
              <a:rPr lang="en-US" b="0" baseline="0" dirty="0" smtClean="0">
                <a:solidFill>
                  <a:srgbClr val="FF0000"/>
                </a:solidFill>
              </a:rPr>
            </a:br>
            <a:r>
              <a:rPr lang="he-IL" b="0" baseline="0" dirty="0" smtClean="0">
                <a:solidFill>
                  <a:srgbClr val="FF0000"/>
                </a:solidFill>
              </a:rPr>
              <a:t>המשתמשים מתקשרים עם השרת </a:t>
            </a:r>
            <a:r>
              <a:rPr lang="en-US" b="0" baseline="0" dirty="0" smtClean="0">
                <a:solidFill>
                  <a:srgbClr val="FF0000"/>
                </a:solidFill>
              </a:rPr>
              <a:t>TS</a:t>
            </a:r>
            <a:r>
              <a:rPr lang="he-IL" b="0" baseline="0" dirty="0" smtClean="0">
                <a:solidFill>
                  <a:srgbClr val="FF0000"/>
                </a:solidFill>
              </a:rPr>
              <a:t> באמצעות </a:t>
            </a:r>
            <a:r>
              <a:rPr lang="en-US" b="0" baseline="0" dirty="0" smtClean="0">
                <a:solidFill>
                  <a:srgbClr val="FF0000"/>
                </a:solidFill>
              </a:rPr>
              <a:t>REST-API</a:t>
            </a:r>
            <a:r>
              <a:rPr lang="he-IL" b="0" baseline="0" dirty="0" smtClean="0">
                <a:solidFill>
                  <a:srgbClr val="FF0000"/>
                </a:solidFill>
              </a:rPr>
              <a:t> שמשתמש ב </a:t>
            </a:r>
            <a:r>
              <a:rPr lang="en-US" b="0" baseline="0" dirty="0" smtClean="0">
                <a:solidFill>
                  <a:srgbClr val="FF0000"/>
                </a:solidFill>
              </a:rPr>
              <a:t>HTTPS</a:t>
            </a:r>
            <a:r>
              <a:rPr lang="he-IL" b="0" baseline="0" dirty="0" smtClean="0">
                <a:solidFill>
                  <a:srgbClr val="FF0000"/>
                </a:solidFill>
              </a:rPr>
              <a:t> (דפדפן מאובטח </a:t>
            </a:r>
            <a:r>
              <a:rPr lang="he-IL" sz="1200" b="0" i="0" kern="1200" dirty="0" smtClean="0">
                <a:solidFill>
                  <a:schemeClr val="tx1"/>
                </a:solidFill>
                <a:effectLst/>
                <a:latin typeface="+mn-lt"/>
                <a:ea typeface="+mn-ea"/>
                <a:cs typeface="+mn-cs"/>
              </a:rPr>
              <a:t>שקשה יותר לצותת</a:t>
            </a:r>
            <a:r>
              <a:rPr lang="he-IL" b="0" baseline="0" dirty="0" smtClean="0">
                <a:solidFill>
                  <a:srgbClr val="FF0000"/>
                </a:solidFill>
              </a:rPr>
              <a:t>)</a:t>
            </a:r>
          </a:p>
        </p:txBody>
      </p:sp>
      <p:sp>
        <p:nvSpPr>
          <p:cNvPr id="4" name="Slide Number Placeholder 3"/>
          <p:cNvSpPr>
            <a:spLocks noGrp="1"/>
          </p:cNvSpPr>
          <p:nvPr>
            <p:ph type="sldNum" sz="quarter" idx="10"/>
          </p:nvPr>
        </p:nvSpPr>
        <p:spPr/>
        <p:txBody>
          <a:bodyPr/>
          <a:lstStyle/>
          <a:p>
            <a:fld id="{F93199CD-3E1B-4AE6-990F-76F925F5EA9F}" type="slidenum">
              <a:rPr lang="en-US" smtClean="0"/>
              <a:t>7</a:t>
            </a:fld>
            <a:endParaRPr lang="en-US"/>
          </a:p>
        </p:txBody>
      </p:sp>
    </p:spTree>
    <p:extLst>
      <p:ext uri="{BB962C8B-B14F-4D97-AF65-F5344CB8AC3E}">
        <p14:creationId xmlns:p14="http://schemas.microsoft.com/office/powerpoint/2010/main" val="2363731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en-US" dirty="0" smtClean="0"/>
              <a:t>Curve25519</a:t>
            </a:r>
            <a:r>
              <a:rPr lang="he-IL" dirty="0" smtClean="0"/>
              <a:t>- </a:t>
            </a:r>
            <a:r>
              <a:rPr lang="he-IL" baseline="0" dirty="0" smtClean="0"/>
              <a:t>זה פרוטוקול הצפנה שמבוסס על עקומה אליפטית .</a:t>
            </a:r>
            <a:endParaRPr lang="en-US" baseline="0" dirty="0" smtClean="0"/>
          </a:p>
          <a:p>
            <a:pPr marL="171450" indent="-171450" algn="r" rtl="1">
              <a:buFont typeface="Arial" panose="020B0604020202020204" pitchFamily="34" charset="0"/>
              <a:buChar char="•"/>
            </a:pPr>
            <a:r>
              <a:rPr lang="he-IL" dirty="0" smtClean="0"/>
              <a:t>ברמה גבוהה- לכל משתמש</a:t>
            </a:r>
            <a:r>
              <a:rPr lang="he-IL" baseline="0" dirty="0" smtClean="0"/>
              <a:t> הפרוטוקול מספק מפתח פרטי וציבורי בגודל 32 בתים </a:t>
            </a:r>
          </a:p>
          <a:p>
            <a:pPr marL="0" indent="0" algn="r" rtl="1">
              <a:buFont typeface="Arial" panose="020B0604020202020204" pitchFamily="34" charset="0"/>
              <a:buNone/>
            </a:pPr>
            <a:r>
              <a:rPr lang="he-IL" baseline="0" dirty="0" smtClean="0"/>
              <a:t> ולכל זוג משתמשים יש סוד משותף בגודל 32 בתים שמשמש לאימות והצפנת ההודעות ביניהם.</a:t>
            </a:r>
          </a:p>
          <a:p>
            <a:pPr marL="171450" indent="-171450" algn="r" rtl="1">
              <a:buFont typeface="Arial" panose="020B0604020202020204" pitchFamily="34" charset="0"/>
              <a:buChar char="•"/>
            </a:pPr>
            <a:r>
              <a:rPr lang="he-IL" baseline="0" dirty="0" smtClean="0"/>
              <a:t>ברמה בינונית- כמו שניתן לראות בתמונה, מוצג זרימת הנתונים ממפתחות פרטיים באמצעות המפתחות הציבוריים להסוד משותף של שני המשתמשים.</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4037119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en-US" dirty="0" smtClean="0"/>
              <a:t>AES</a:t>
            </a:r>
            <a:r>
              <a:rPr lang="he-IL" dirty="0" smtClean="0"/>
              <a:t>-</a:t>
            </a:r>
            <a:r>
              <a:rPr lang="he-IL" baseline="0" dirty="0" smtClean="0"/>
              <a:t> תקן הצפנה מתקדם- זהו מפרט להצפנת מידע אלקטרוני.</a:t>
            </a:r>
          </a:p>
          <a:p>
            <a:pPr marL="171450" indent="-171450" algn="r" rtl="1">
              <a:buFont typeface="Arial" panose="020B0604020202020204" pitchFamily="34" charset="0"/>
              <a:buChar char="•"/>
            </a:pPr>
            <a:r>
              <a:rPr lang="he-IL" baseline="0" dirty="0" smtClean="0"/>
              <a:t>הוא מבוסס על עיקרון תיכון ידוע של רשת חילוף-תמורה. הוא מהיר בתחום התוכנה והחומרה.</a:t>
            </a:r>
          </a:p>
          <a:p>
            <a:pPr marL="171450" indent="-171450" algn="r" rtl="1">
              <a:buFont typeface="Arial" panose="020B0604020202020204" pitchFamily="34" charset="0"/>
              <a:buChar char="•"/>
            </a:pPr>
            <a:r>
              <a:rPr lang="he-IL" sz="1200" b="0" i="0" kern="1200" dirty="0" smtClean="0">
                <a:solidFill>
                  <a:schemeClr val="tx1"/>
                </a:solidFill>
                <a:effectLst/>
                <a:latin typeface="+mn-lt"/>
                <a:ea typeface="+mn-ea"/>
                <a:cs typeface="+mn-cs"/>
              </a:rPr>
              <a:t>מצפין</a:t>
            </a:r>
            <a:r>
              <a:rPr lang="he-IL" sz="1200" b="0" i="0" kern="1200" baseline="0" dirty="0" smtClean="0">
                <a:solidFill>
                  <a:schemeClr val="tx1"/>
                </a:solidFill>
                <a:effectLst/>
                <a:latin typeface="+mn-lt"/>
                <a:ea typeface="+mn-ea"/>
                <a:cs typeface="+mn-cs"/>
              </a:rPr>
              <a:t> </a:t>
            </a:r>
            <a:r>
              <a:rPr lang="he-IL" sz="1200" b="0" i="0" kern="1200" dirty="0" smtClean="0">
                <a:solidFill>
                  <a:schemeClr val="tx1"/>
                </a:solidFill>
                <a:effectLst/>
                <a:latin typeface="+mn-lt"/>
                <a:ea typeface="+mn-ea"/>
                <a:cs typeface="+mn-cs"/>
              </a:rPr>
              <a:t>בלוקים </a:t>
            </a:r>
            <a:r>
              <a:rPr lang="he-IL" sz="1200" b="0" i="0" u="none" strike="noStrike" kern="1200" dirty="0" smtClean="0">
                <a:solidFill>
                  <a:schemeClr val="tx1"/>
                </a:solidFill>
                <a:effectLst/>
                <a:latin typeface="+mn-lt"/>
                <a:ea typeface="+mn-ea"/>
                <a:cs typeface="+mn-cs"/>
              </a:rPr>
              <a:t>איטרטיבי כאשר</a:t>
            </a:r>
            <a:r>
              <a:rPr lang="he-IL" sz="1200" b="0" i="0" u="none" strike="noStrike" kern="1200" baseline="0" dirty="0" smtClean="0">
                <a:solidFill>
                  <a:schemeClr val="tx1"/>
                </a:solidFill>
                <a:effectLst/>
                <a:latin typeface="+mn-lt"/>
                <a:ea typeface="+mn-ea"/>
                <a:cs typeface="+mn-cs"/>
              </a:rPr>
              <a:t> גודל</a:t>
            </a:r>
            <a:r>
              <a:rPr lang="he-IL" sz="1200" b="0" i="0" kern="1200" dirty="0" smtClean="0">
                <a:solidFill>
                  <a:schemeClr val="tx1"/>
                </a:solidFill>
                <a:effectLst/>
                <a:latin typeface="+mn-lt"/>
                <a:ea typeface="+mn-ea"/>
                <a:cs typeface="+mn-cs"/>
              </a:rPr>
              <a:t> הבלוק והמפתח בלתי</a:t>
            </a:r>
            <a:r>
              <a:rPr lang="he-IL" sz="1200" b="0" i="0" kern="1200" baseline="0" dirty="0" smtClean="0">
                <a:solidFill>
                  <a:schemeClr val="tx1"/>
                </a:solidFill>
                <a:effectLst/>
                <a:latin typeface="+mn-lt"/>
                <a:ea typeface="+mn-ea"/>
                <a:cs typeface="+mn-cs"/>
              </a:rPr>
              <a:t> תלויים</a:t>
            </a:r>
            <a:r>
              <a:rPr lang="he-IL" sz="1200" b="0" i="0" kern="1200" dirty="0" smtClean="0">
                <a:solidFill>
                  <a:schemeClr val="tx1"/>
                </a:solidFill>
                <a:effectLst/>
                <a:latin typeface="+mn-lt"/>
                <a:ea typeface="+mn-ea"/>
                <a:cs typeface="+mn-cs"/>
              </a:rPr>
              <a:t> ויכולים</a:t>
            </a:r>
            <a:r>
              <a:rPr lang="he-IL" sz="1200" b="0" i="0" kern="1200" baseline="0" dirty="0" smtClean="0">
                <a:solidFill>
                  <a:schemeClr val="tx1"/>
                </a:solidFill>
                <a:effectLst/>
                <a:latin typeface="+mn-lt"/>
                <a:ea typeface="+mn-ea"/>
                <a:cs typeface="+mn-cs"/>
              </a:rPr>
              <a:t> להיות שונים </a:t>
            </a:r>
            <a:r>
              <a:rPr lang="he-IL" sz="1200" b="0" i="0" kern="1200" dirty="0" smtClean="0">
                <a:solidFill>
                  <a:schemeClr val="tx1"/>
                </a:solidFill>
                <a:effectLst/>
                <a:latin typeface="+mn-lt"/>
                <a:ea typeface="+mn-ea"/>
                <a:cs typeface="+mn-cs"/>
              </a:rPr>
              <a:t>בגודלם. המפתח יכול להיות 128, 192 או 256 סיביות (בלוק מוגבל עד ל-128).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34901474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04/06/2015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04/06/2015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04/06/2015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a:t>04/06/2015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03F41C87-7AD9-4845-A077-840E4A0F3F06}" type="datetimeFigureOut">
              <a:rPr lang="en-US"/>
              <a:t>04/06/2015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03F41C87-7AD9-4845-A077-840E4A0F3F06}" type="datetimeFigureOut">
              <a:rPr lang="en-US"/>
              <a:t>04/06/2015</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03F41C87-7AD9-4845-A077-840E4A0F3F06}" type="datetimeFigureOut">
              <a:rPr lang="en-US"/>
              <a:t>04/06/2015</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a:t>04/06/2015</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t>04/06/2015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pPr/>
              <a:t>04/06/2015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03F41C87-7AD9-4845-A077-840E4A0F3F06}" type="datetimeFigureOut">
              <a:rPr lang="en-US"/>
              <a:pPr/>
              <a:t>04/06/2015</a:t>
            </a:fld>
            <a:endParaRPr/>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2A013F82-EE5E-44EE-A61D-E31C6657F26F}" type="slidenum">
              <a:rPr/>
              <a:pPr/>
              <a:t>‹#›</a:t>
            </a:fld>
            <a:endParaRPr/>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WhisperSystems/TextSecur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WhisperSystems/TextSecure/issue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hispersystems.org/" TargetMode="External"/><Relationship Id="rId7" Type="http://schemas.openxmlformats.org/officeDocument/2006/relationships/hyperlink" Target="http://www.tomshardware.com/news/whatsapp-end-to-end-encryption,28088.html" TargetMode="External"/><Relationship Id="rId2" Type="http://schemas.openxmlformats.org/officeDocument/2006/relationships/hyperlink" Target="https://github.com/WhisperSystems/TextSecure" TargetMode="External"/><Relationship Id="rId1" Type="http://schemas.openxmlformats.org/officeDocument/2006/relationships/slideLayout" Target="../slideLayouts/slideLayout2.xml"/><Relationship Id="rId6" Type="http://schemas.openxmlformats.org/officeDocument/2006/relationships/hyperlink" Target="http://securityaffairs.co/wordpress/29829/hacking/textsecure-vulnerable-uks-attack.html" TargetMode="External"/><Relationship Id="rId5" Type="http://schemas.openxmlformats.org/officeDocument/2006/relationships/hyperlink" Target="https://www.google.co.il/url?sa=t&amp;rct=j&amp;q=&amp;esrc=s&amp;source=web&amp;cd=1&amp;cad=rja&amp;uact=8&amp;ved=0CBwQFjAA&amp;url=https://eprint.iacr.org/2014/904.pdf&amp;ei=eXpXVbqTG4TWU7nPgZgN&amp;usg=AFQjCNEzCDZ6lz-CE_n18KNrBNFpmNwjBw&amp;bvm=bv.93564037,d.d24" TargetMode="External"/><Relationship Id="rId4" Type="http://schemas.openxmlformats.org/officeDocument/2006/relationships/hyperlink" Target="http://en.wikipedia.org/wiki/TextSecure"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en.wikipedia.org/wiki/Elliptic_curve_Diffie%E2%80%93Hellma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1.gi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60414" y="1524000"/>
            <a:ext cx="8839198" cy="2895600"/>
          </a:xfrm>
        </p:spPr>
        <p:txBody>
          <a:bodyPr/>
          <a:lstStyle/>
          <a:p>
            <a:r>
              <a:rPr lang="en-US" u="sng" dirty="0" smtClean="0"/>
              <a:t>Open Whisper Systems</a:t>
            </a:r>
            <a:r>
              <a:rPr lang="en-US" dirty="0"/>
              <a:t/>
            </a:r>
            <a:br>
              <a:rPr lang="en-US" dirty="0"/>
            </a:br>
            <a:r>
              <a:rPr lang="en-US" b="1" dirty="0" smtClean="0">
                <a:hlinkClick r:id="rId3"/>
              </a:rPr>
              <a:t>TextSecure</a:t>
            </a:r>
            <a:endParaRPr lang="en-US" dirty="0"/>
          </a:p>
        </p:txBody>
      </p:sp>
      <p:sp>
        <p:nvSpPr>
          <p:cNvPr id="4" name="Subtitle 3"/>
          <p:cNvSpPr>
            <a:spLocks noGrp="1"/>
          </p:cNvSpPr>
          <p:nvPr>
            <p:ph type="subTitle" idx="1"/>
          </p:nvPr>
        </p:nvSpPr>
        <p:spPr/>
        <p:txBody>
          <a:bodyPr/>
          <a:lstStyle/>
          <a:p>
            <a:r>
              <a:rPr lang="it-IT" dirty="0" smtClean="0"/>
              <a:t>Einat schaefer Haim-zada</a:t>
            </a:r>
          </a:p>
          <a:p>
            <a:r>
              <a:rPr lang="it-IT" dirty="0" smtClean="0"/>
              <a:t>Haviv haim-zada</a:t>
            </a:r>
            <a:endParaRPr lang="it-IT"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641" y="4267200"/>
            <a:ext cx="4159770" cy="23067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98612" y="410147"/>
            <a:ext cx="9144001" cy="1371600"/>
          </a:xfrm>
        </p:spPr>
        <p:txBody>
          <a:bodyPr/>
          <a:lstStyle/>
          <a:p>
            <a:r>
              <a:rPr lang="en-US" dirty="0" smtClean="0"/>
              <a:t>Architecture- </a:t>
            </a:r>
            <a:r>
              <a:rPr lang="en-US" dirty="0"/>
              <a:t>HMAC-SHA256 </a:t>
            </a:r>
          </a:p>
        </p:txBody>
      </p:sp>
      <p:sp>
        <p:nvSpPr>
          <p:cNvPr id="14" name="Content Placeholder 13"/>
          <p:cNvSpPr>
            <a:spLocks noGrp="1"/>
          </p:cNvSpPr>
          <p:nvPr>
            <p:ph sz="half" idx="1"/>
          </p:nvPr>
        </p:nvSpPr>
        <p:spPr>
          <a:xfrm>
            <a:off x="1383451" y="1833717"/>
            <a:ext cx="4710962" cy="4800599"/>
          </a:xfrm>
        </p:spPr>
        <p:txBody>
          <a:bodyPr>
            <a:normAutofit/>
          </a:bodyPr>
          <a:lstStyle/>
          <a:p>
            <a:r>
              <a:rPr lang="en-US" dirty="0" smtClean="0"/>
              <a:t>HMAC </a:t>
            </a:r>
            <a:r>
              <a:rPr lang="en-US" dirty="0"/>
              <a:t>is a specific construction for calculating a message authentication code (MAC) involving a cryptographic hash function in combination with a secret cryptographic </a:t>
            </a:r>
            <a:r>
              <a:rPr lang="en-US" dirty="0" smtClean="0"/>
              <a:t>key.</a:t>
            </a:r>
          </a:p>
          <a:p>
            <a:r>
              <a:rPr lang="en-US" dirty="0"/>
              <a:t>The cryptographic strength of the HMAC depends upon the cryptographic strength of the underlying hash function, the size of its hash output, and on the size and quality of the key.</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825" y="2057400"/>
            <a:ext cx="5991992" cy="3962400"/>
          </a:xfrm>
          <a:prstGeom prst="rect">
            <a:avLst/>
          </a:prstGeom>
        </p:spPr>
      </p:pic>
    </p:spTree>
    <p:extLst>
      <p:ext uri="{BB962C8B-B14F-4D97-AF65-F5344CB8AC3E}">
        <p14:creationId xmlns:p14="http://schemas.microsoft.com/office/powerpoint/2010/main" val="39774761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Demo</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9651" y="2209800"/>
            <a:ext cx="7629524" cy="372277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93425096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Demo</a:t>
            </a:r>
            <a:endParaRPr lang="en-US" b="1" dirty="0"/>
          </a:p>
        </p:txBody>
      </p:sp>
      <p:pic>
        <p:nvPicPr>
          <p:cNvPr id="5" name="Picture 4"/>
          <p:cNvPicPr>
            <a:picLocks noChangeAspect="1"/>
          </p:cNvPicPr>
          <p:nvPr/>
        </p:nvPicPr>
        <p:blipFill>
          <a:blip r:embed="rId2"/>
          <a:stretch>
            <a:fillRect/>
          </a:stretch>
        </p:blipFill>
        <p:spPr>
          <a:xfrm>
            <a:off x="1741487" y="1828800"/>
            <a:ext cx="8705851" cy="475467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77460645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smtClean="0"/>
              <a:t>TextSecure</a:t>
            </a:r>
            <a:r>
              <a:rPr lang="en-US" dirty="0" smtClean="0"/>
              <a:t> </a:t>
            </a:r>
            <a:r>
              <a:rPr lang="en-US" dirty="0"/>
              <a:t>protocol </a:t>
            </a:r>
            <a:r>
              <a:rPr lang="en-US" dirty="0" smtClean="0"/>
              <a:t>flow</a:t>
            </a:r>
            <a:endParaRPr lang="en-US" dirty="0"/>
          </a:p>
        </p:txBody>
      </p:sp>
      <p:sp>
        <p:nvSpPr>
          <p:cNvPr id="14" name="Content Placeholder 13"/>
          <p:cNvSpPr>
            <a:spLocks noGrp="1"/>
          </p:cNvSpPr>
          <p:nvPr>
            <p:ph idx="1"/>
          </p:nvPr>
        </p:nvSpPr>
        <p:spPr>
          <a:xfrm>
            <a:off x="1522413" y="1904999"/>
            <a:ext cx="9134391" cy="4800601"/>
          </a:xfrm>
        </p:spPr>
        <p:txBody>
          <a:bodyPr>
            <a:normAutofit/>
          </a:bodyPr>
          <a:lstStyle/>
          <a:p>
            <a:endParaRPr lang="en-US" dirty="0" smtClean="0"/>
          </a:p>
          <a:p>
            <a:pPr marL="514350" indent="-514350">
              <a:buFont typeface="+mj-lt"/>
              <a:buAutoNum type="romanUcPeriod"/>
            </a:pPr>
            <a:r>
              <a:rPr lang="en-US" dirty="0" smtClean="0"/>
              <a:t>Registration</a:t>
            </a:r>
            <a:endParaRPr lang="en-US" dirty="0"/>
          </a:p>
          <a:p>
            <a:pPr marL="514350" indent="-514350">
              <a:buFont typeface="+mj-lt"/>
              <a:buAutoNum type="romanUcPeriod"/>
            </a:pPr>
            <a:r>
              <a:rPr lang="en-US" dirty="0" smtClean="0"/>
              <a:t>Sending/receiving </a:t>
            </a:r>
            <a:r>
              <a:rPr lang="en-US" dirty="0"/>
              <a:t>a first message</a:t>
            </a:r>
          </a:p>
          <a:p>
            <a:pPr marL="514350" indent="-514350">
              <a:buFont typeface="+mj-lt"/>
              <a:buAutoNum type="romanUcPeriod"/>
            </a:pPr>
            <a:r>
              <a:rPr lang="en-US" dirty="0" smtClean="0"/>
              <a:t>Sending </a:t>
            </a:r>
            <a:r>
              <a:rPr lang="en-US" dirty="0"/>
              <a:t>a follow-up message</a:t>
            </a:r>
          </a:p>
          <a:p>
            <a:pPr marL="514350" indent="-514350">
              <a:buFont typeface="+mj-lt"/>
              <a:buAutoNum type="romanUcPeriod"/>
            </a:pPr>
            <a:r>
              <a:rPr lang="en-US" dirty="0" smtClean="0"/>
              <a:t>Sending </a:t>
            </a:r>
            <a:r>
              <a:rPr lang="en-US" dirty="0"/>
              <a:t>a reply</a:t>
            </a:r>
          </a:p>
        </p:txBody>
      </p:sp>
    </p:spTree>
    <p:extLst>
      <p:ext uri="{BB962C8B-B14F-4D97-AF65-F5344CB8AC3E}">
        <p14:creationId xmlns:p14="http://schemas.microsoft.com/office/powerpoint/2010/main" val="23064596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smtClean="0"/>
              <a:t>TextSecure</a:t>
            </a:r>
            <a:r>
              <a:rPr lang="en-US" dirty="0" smtClean="0"/>
              <a:t> </a:t>
            </a:r>
            <a:r>
              <a:rPr lang="en-US" dirty="0"/>
              <a:t>protocol </a:t>
            </a:r>
            <a:r>
              <a:rPr lang="en-US" dirty="0" smtClean="0"/>
              <a:t>flow</a:t>
            </a:r>
            <a:endParaRPr lang="en-US" dirty="0"/>
          </a:p>
        </p:txBody>
      </p:sp>
      <p:sp>
        <p:nvSpPr>
          <p:cNvPr id="14" name="Content Placeholder 13"/>
          <p:cNvSpPr>
            <a:spLocks noGrp="1"/>
          </p:cNvSpPr>
          <p:nvPr>
            <p:ph idx="1"/>
          </p:nvPr>
        </p:nvSpPr>
        <p:spPr>
          <a:xfrm>
            <a:off x="1522413" y="1904999"/>
            <a:ext cx="9134391" cy="4800601"/>
          </a:xfrm>
        </p:spPr>
        <p:txBody>
          <a:bodyPr>
            <a:normAutofit/>
          </a:bodyPr>
          <a:lstStyle/>
          <a:p>
            <a:endParaRPr lang="en-US" dirty="0" smtClean="0"/>
          </a:p>
          <a:p>
            <a:pPr marL="514350" indent="-514350">
              <a:buFont typeface="+mj-lt"/>
              <a:buAutoNum type="romanUcPeriod"/>
            </a:pPr>
            <a:r>
              <a:rPr lang="en-US" b="1" dirty="0" smtClean="0">
                <a:solidFill>
                  <a:srgbClr val="FF0000"/>
                </a:solidFill>
              </a:rPr>
              <a:t>Registration</a:t>
            </a:r>
            <a:endParaRPr lang="en-US" b="1" dirty="0">
              <a:solidFill>
                <a:srgbClr val="FF0000"/>
              </a:solidFill>
            </a:endParaRPr>
          </a:p>
          <a:p>
            <a:pPr marL="514350" indent="-514350">
              <a:buFont typeface="+mj-lt"/>
              <a:buAutoNum type="romanUcPeriod"/>
            </a:pPr>
            <a:r>
              <a:rPr lang="en-US" dirty="0" smtClean="0"/>
              <a:t>Sending/receiving </a:t>
            </a:r>
            <a:r>
              <a:rPr lang="en-US" dirty="0"/>
              <a:t>a first message</a:t>
            </a:r>
          </a:p>
          <a:p>
            <a:pPr marL="514350" indent="-514350">
              <a:buFont typeface="+mj-lt"/>
              <a:buAutoNum type="romanUcPeriod"/>
            </a:pPr>
            <a:r>
              <a:rPr lang="en-US" dirty="0" smtClean="0"/>
              <a:t>Sending </a:t>
            </a:r>
            <a:r>
              <a:rPr lang="en-US" dirty="0"/>
              <a:t>a follow-up message</a:t>
            </a:r>
          </a:p>
          <a:p>
            <a:pPr marL="514350" indent="-514350">
              <a:buFont typeface="+mj-lt"/>
              <a:buAutoNum type="romanUcPeriod"/>
            </a:pPr>
            <a:r>
              <a:rPr lang="en-US" dirty="0" smtClean="0"/>
              <a:t>Sending </a:t>
            </a:r>
            <a:r>
              <a:rPr lang="en-US" dirty="0"/>
              <a:t>a reply</a:t>
            </a:r>
          </a:p>
        </p:txBody>
      </p:sp>
    </p:spTree>
    <p:extLst>
      <p:ext uri="{BB962C8B-B14F-4D97-AF65-F5344CB8AC3E}">
        <p14:creationId xmlns:p14="http://schemas.microsoft.com/office/powerpoint/2010/main" val="32716936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Registration</a:t>
            </a:r>
            <a:endParaRPr lang="en-US" dirty="0"/>
          </a:p>
        </p:txBody>
      </p:sp>
      <mc:AlternateContent xmlns:mc="http://schemas.openxmlformats.org/markup-compatibility/2006" xmlns:a14="http://schemas.microsoft.com/office/drawing/2010/main">
        <mc:Choice Requires="a14">
          <p:sp>
            <p:nvSpPr>
              <p:cNvPr id="14" name="Content Placeholder 13"/>
              <p:cNvSpPr>
                <a:spLocks noGrp="1"/>
              </p:cNvSpPr>
              <p:nvPr>
                <p:ph idx="1"/>
              </p:nvPr>
            </p:nvSpPr>
            <p:spPr>
              <a:xfrm>
                <a:off x="1522413" y="1904999"/>
                <a:ext cx="9134391" cy="4648201"/>
              </a:xfrm>
            </p:spPr>
            <p:txBody>
              <a:bodyPr>
                <a:normAutofit/>
              </a:bodyPr>
              <a:lstStyle/>
              <a:p>
                <a:r>
                  <a:rPr lang="en-US" dirty="0" smtClean="0"/>
                  <a:t>Before a client is able to communicate he </a:t>
                </a:r>
                <a:r>
                  <a:rPr lang="en-US" dirty="0"/>
                  <a:t>needs :</a:t>
                </a:r>
                <a:endParaRPr lang="en-US" dirty="0" smtClean="0"/>
              </a:p>
              <a:p>
                <a:pPr lvl="1"/>
                <a:r>
                  <a:rPr lang="en-US" sz="2200" dirty="0"/>
                  <a:t>R</a:t>
                </a:r>
                <a:r>
                  <a:rPr lang="en-US" sz="2200" dirty="0" smtClean="0"/>
                  <a:t>egister </a:t>
                </a:r>
                <a:r>
                  <a:rPr lang="en-US" sz="2200" dirty="0"/>
                  <a:t>with </a:t>
                </a:r>
                <a:r>
                  <a:rPr lang="en-US" sz="2200" dirty="0" smtClean="0"/>
                  <a:t>TS server. </a:t>
                </a:r>
              </a:p>
              <a:p>
                <a:pPr lvl="1"/>
                <a:r>
                  <a:rPr lang="en-US" sz="2200" dirty="0" smtClean="0"/>
                  <a:t>Choose an asymmetric long-term </a:t>
                </a:r>
                <a:r>
                  <a:rPr lang="en-US" sz="2200" dirty="0"/>
                  <a:t>key pair </a:t>
                </a:r>
                <a:r>
                  <a:rPr lang="en-US" sz="2200" dirty="0" smtClean="0"/>
                  <a:t>(</a:t>
                </a:r>
                <a14:m>
                  <m:oMath xmlns:m="http://schemas.openxmlformats.org/officeDocument/2006/math">
                    <m:r>
                      <a:rPr lang="en-US" sz="2200" b="0" i="1" smtClean="0">
                        <a:latin typeface="Cambria Math" panose="02040503050406030204" pitchFamily="18" charset="0"/>
                      </a:rPr>
                      <m:t>𝑎</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𝑔</m:t>
                        </m:r>
                      </m:e>
                      <m:sup>
                        <m:r>
                          <a:rPr lang="en-US" sz="2200" b="0" i="1" smtClean="0">
                            <a:latin typeface="Cambria Math" panose="02040503050406030204" pitchFamily="18" charset="0"/>
                          </a:rPr>
                          <m:t>𝑎</m:t>
                        </m:r>
                      </m:sup>
                    </m:sSup>
                  </m:oMath>
                </a14:m>
                <a:r>
                  <a:rPr lang="en-US" sz="2200" dirty="0" smtClean="0"/>
                  <a:t>), this is an identity key.</a:t>
                </a:r>
              </a:p>
              <a:p>
                <a:pPr lvl="1"/>
                <a:r>
                  <a:rPr lang="en-US" sz="2200" dirty="0" smtClean="0"/>
                  <a:t> </a:t>
                </a:r>
                <a:r>
                  <a:rPr lang="en-US" sz="2200" dirty="0"/>
                  <a:t>Choose password (</a:t>
                </a:r>
                <a:r>
                  <a:rPr lang="en-US" sz="2200" dirty="0" smtClean="0"/>
                  <a:t>pw)  and </a:t>
                </a:r>
                <a:r>
                  <a:rPr lang="en-US" sz="2200" dirty="0"/>
                  <a:t>registration </a:t>
                </a:r>
                <a:r>
                  <a:rPr lang="en-US" sz="2200" dirty="0" smtClean="0"/>
                  <a:t>ID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𝑟𝑒𝑔𝐼𝐷</m:t>
                        </m:r>
                      </m:e>
                      <m:sub>
                        <m:r>
                          <a:rPr lang="en-US" sz="2200" b="0" i="1" smtClean="0">
                            <a:latin typeface="Cambria Math" panose="02040503050406030204" pitchFamily="18" charset="0"/>
                          </a:rPr>
                          <m:t>𝑎</m:t>
                        </m:r>
                      </m:sub>
                    </m:sSub>
                    <m:r>
                      <a:rPr lang="en-US" sz="2200" b="0" i="1" smtClean="0">
                        <a:latin typeface="Cambria Math" panose="02040503050406030204" pitchFamily="18" charset="0"/>
                      </a:rPr>
                      <m:t>)</m:t>
                    </m:r>
                  </m:oMath>
                </a14:m>
                <a:endParaRPr lang="en-US" sz="2200" dirty="0" smtClean="0"/>
              </a:p>
              <a:p>
                <a:pPr lvl="1"/>
                <a:r>
                  <a:rPr lang="en-US" sz="2200" dirty="0"/>
                  <a:t>Choose </a:t>
                </a:r>
                <a:r>
                  <a:rPr lang="en-US" sz="2200" dirty="0" smtClean="0"/>
                  <a:t>two keys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𝐾</m:t>
                        </m:r>
                      </m:e>
                      <m:sub>
                        <m:r>
                          <a:rPr lang="en-US" sz="2200" b="0" i="1" smtClean="0">
                            <a:latin typeface="Cambria Math" panose="02040503050406030204" pitchFamily="18" charset="0"/>
                          </a:rPr>
                          <m:t>𝑒𝑛𝑐</m:t>
                        </m:r>
                        <m:r>
                          <a:rPr lang="en-US" sz="2200" b="0" i="1" smtClean="0">
                            <a:latin typeface="Cambria Math" panose="02040503050406030204" pitchFamily="18" charset="0"/>
                          </a:rPr>
                          <m:t>,</m:t>
                        </m:r>
                        <m:r>
                          <a:rPr lang="en-US" sz="2200" b="0" i="1" smtClean="0">
                            <a:latin typeface="Cambria Math" panose="02040503050406030204" pitchFamily="18" charset="0"/>
                          </a:rPr>
                          <m:t>𝑠𝑖𝑛𝑎𝑙</m:t>
                        </m:r>
                        <m:r>
                          <a:rPr lang="en-US" sz="2200" b="0" i="1" smtClean="0">
                            <a:latin typeface="Cambria Math" panose="02040503050406030204" pitchFamily="18" charset="0"/>
                          </a:rPr>
                          <m:t>,</m:t>
                        </m:r>
                      </m:sub>
                    </m:sSub>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𝐾</m:t>
                        </m:r>
                      </m:e>
                      <m:sub>
                        <m:r>
                          <a:rPr lang="en-US" sz="2200" b="0" i="1" smtClean="0">
                            <a:latin typeface="Cambria Math" panose="02040503050406030204" pitchFamily="18" charset="0"/>
                          </a:rPr>
                          <m:t>𝑚𝑎𝑐</m:t>
                        </m:r>
                        <m:r>
                          <a:rPr lang="en-US" sz="2200" b="0" i="1" smtClean="0">
                            <a:latin typeface="Cambria Math" panose="02040503050406030204" pitchFamily="18" charset="0"/>
                          </a:rPr>
                          <m:t>,</m:t>
                        </m:r>
                        <m:r>
                          <a:rPr lang="en-US" sz="2200" b="0" i="1" smtClean="0">
                            <a:latin typeface="Cambria Math" panose="02040503050406030204" pitchFamily="18" charset="0"/>
                          </a:rPr>
                          <m:t>𝑠𝑖𝑔𝑛𝑙</m:t>
                        </m:r>
                      </m:sub>
                    </m:sSub>
                  </m:oMath>
                </a14:m>
                <a:r>
                  <a:rPr lang="en-US" sz="2200" dirty="0"/>
                  <a:t> </a:t>
                </a:r>
                <a:r>
                  <a:rPr lang="en-US" sz="2200" dirty="0" smtClean="0"/>
                  <a:t>each </a:t>
                </a:r>
                <a:r>
                  <a:rPr lang="en-US" sz="2200" dirty="0"/>
                  <a:t>of </a:t>
                </a:r>
                <a:r>
                  <a:rPr lang="en-US" sz="2200" dirty="0" smtClean="0"/>
                  <a:t>128 </a:t>
                </a:r>
                <a:r>
                  <a:rPr lang="en-US" sz="2200" dirty="0"/>
                  <a:t>bit </a:t>
                </a:r>
                <a:r>
                  <a:rPr lang="en-US" sz="2200" dirty="0" smtClean="0"/>
                  <a:t>length.</a:t>
                </a:r>
              </a:p>
              <a:p>
                <a:pPr lvl="1"/>
                <a:r>
                  <a:rPr lang="en-US" sz="2200" dirty="0"/>
                  <a:t>supply 100 asymmetric </a:t>
                </a:r>
                <a:r>
                  <a:rPr lang="en-US" sz="2200" dirty="0" smtClean="0"/>
                  <a:t>ephemeral </a:t>
                </a:r>
                <a:r>
                  <a:rPr lang="en-US" sz="2200" dirty="0" err="1" smtClean="0"/>
                  <a:t>prekeys</a:t>
                </a:r>
                <a:r>
                  <a:rPr lang="en-US" sz="2200" dirty="0" smtClean="0"/>
                  <a:t> </a:t>
                </a:r>
                <a:r>
                  <a:rPr lang="en-US" sz="2200" dirty="0"/>
                  <a:t>and </a:t>
                </a:r>
                <a:r>
                  <a:rPr lang="en-US" sz="2200" dirty="0" smtClean="0"/>
                  <a:t>one </a:t>
                </a:r>
                <a:r>
                  <a:rPr lang="en-US" sz="2200" dirty="0"/>
                  <a:t>asymmetric last resort </a:t>
                </a:r>
                <a:r>
                  <a:rPr lang="en-US" sz="2200" dirty="0" smtClean="0"/>
                  <a:t>key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𝐾</m:t>
                        </m:r>
                      </m:e>
                      <m:sub>
                        <m:r>
                          <a:rPr lang="en-US" sz="2200" b="0" i="1" smtClean="0">
                            <a:latin typeface="Cambria Math" panose="02040503050406030204" pitchFamily="18" charset="0"/>
                          </a:rPr>
                          <m:t>𝑙𝑟</m:t>
                        </m:r>
                      </m:sub>
                    </m:sSub>
                    <m:r>
                      <a:rPr lang="en-US" sz="2200" b="0" i="1" smtClean="0">
                        <a:latin typeface="Cambria Math" panose="02040503050406030204" pitchFamily="18" charset="0"/>
                      </a:rPr>
                      <m:t>) </m:t>
                    </m:r>
                  </m:oMath>
                </a14:m>
                <a:r>
                  <a:rPr lang="en-US" sz="2200" dirty="0" smtClean="0"/>
                  <a:t>to TS.</a:t>
                </a:r>
              </a:p>
              <a:p>
                <a:pPr lvl="1"/>
                <a:r>
                  <a:rPr lang="en-US" sz="2200" dirty="0" smtClean="0"/>
                  <a:t>Register </a:t>
                </a:r>
                <a:r>
                  <a:rPr lang="en-US" sz="2200" dirty="0"/>
                  <a:t>with </a:t>
                </a:r>
                <a:r>
                  <a:rPr lang="en-US" sz="2200" dirty="0" smtClean="0"/>
                  <a:t>GCM (</a:t>
                </a:r>
                <a:r>
                  <a:rPr lang="en-US" sz="2400" b="1" dirty="0" smtClean="0"/>
                  <a:t>Google </a:t>
                </a:r>
                <a:r>
                  <a:rPr lang="en-US" sz="2400" b="1" dirty="0"/>
                  <a:t>Cloud </a:t>
                </a:r>
                <a:r>
                  <a:rPr lang="en-US" sz="2400" b="1" dirty="0" smtClean="0"/>
                  <a:t>Messaging) </a:t>
                </a:r>
                <a:r>
                  <a:rPr lang="en-US" sz="2200" dirty="0" smtClean="0"/>
                  <a:t>and </a:t>
                </a:r>
                <a:r>
                  <a:rPr lang="en-US" sz="2200" dirty="0"/>
                  <a:t>receive ID </a:t>
                </a:r>
                <a:r>
                  <a:rPr lang="en-US" sz="2200" dirty="0" smtClean="0"/>
                  <a:t>.</a:t>
                </a:r>
              </a:p>
            </p:txBody>
          </p:sp>
        </mc:Choice>
        <mc:Fallback xmlns="">
          <p:sp>
            <p:nvSpPr>
              <p:cNvPr id="14" name="Content Placeholder 13"/>
              <p:cNvSpPr>
                <a:spLocks noGrp="1" noRot="1" noChangeAspect="1" noMove="1" noResize="1" noEditPoints="1" noAdjustHandles="1" noChangeArrowheads="1" noChangeShapeType="1" noTextEdit="1"/>
              </p:cNvSpPr>
              <p:nvPr>
                <p:ph idx="1"/>
              </p:nvPr>
            </p:nvSpPr>
            <p:spPr>
              <a:xfrm>
                <a:off x="1522413" y="1904999"/>
                <a:ext cx="9134391" cy="4648201"/>
              </a:xfrm>
              <a:blipFill rotWithShape="0">
                <a:blip r:embed="rId3"/>
                <a:stretch>
                  <a:fillRect l="-935" t="-1704"/>
                </a:stretch>
              </a:blipFill>
            </p:spPr>
            <p:txBody>
              <a:bodyPr/>
              <a:lstStyle/>
              <a:p>
                <a:r>
                  <a:rPr lang="en-US">
                    <a:noFill/>
                  </a:rPr>
                  <a:t> </a:t>
                </a:r>
              </a:p>
            </p:txBody>
          </p:sp>
        </mc:Fallback>
      </mc:AlternateContent>
    </p:spTree>
    <p:extLst>
      <p:ext uri="{BB962C8B-B14F-4D97-AF65-F5344CB8AC3E}">
        <p14:creationId xmlns:p14="http://schemas.microsoft.com/office/powerpoint/2010/main" val="40833356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Registration</a:t>
            </a:r>
          </a:p>
        </p:txBody>
      </p:sp>
      <p:pic>
        <p:nvPicPr>
          <p:cNvPr id="2" name="Content Placeholder 1"/>
          <p:cNvPicPr>
            <a:picLocks noGrp="1" noChangeAspect="1"/>
          </p:cNvPicPr>
          <p:nvPr>
            <p:ph idx="1"/>
          </p:nvPr>
        </p:nvPicPr>
        <p:blipFill>
          <a:blip r:embed="rId3"/>
          <a:stretch>
            <a:fillRect/>
          </a:stretch>
        </p:blipFill>
        <p:spPr>
          <a:xfrm>
            <a:off x="1681317" y="1905000"/>
            <a:ext cx="8816666" cy="4800600"/>
          </a:xfrm>
          <a:prstGeom prst="rect">
            <a:avLst/>
          </a:prstGeom>
        </p:spPr>
      </p:pic>
    </p:spTree>
    <p:extLst>
      <p:ext uri="{BB962C8B-B14F-4D97-AF65-F5344CB8AC3E}">
        <p14:creationId xmlns:p14="http://schemas.microsoft.com/office/powerpoint/2010/main" val="33961644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smtClean="0"/>
              <a:t>TextSecure</a:t>
            </a:r>
            <a:r>
              <a:rPr lang="en-US" dirty="0" smtClean="0"/>
              <a:t> </a:t>
            </a:r>
            <a:r>
              <a:rPr lang="en-US" dirty="0"/>
              <a:t>protocol </a:t>
            </a:r>
            <a:r>
              <a:rPr lang="en-US" dirty="0" smtClean="0"/>
              <a:t>flow</a:t>
            </a:r>
            <a:endParaRPr lang="en-US" dirty="0"/>
          </a:p>
        </p:txBody>
      </p:sp>
      <p:sp>
        <p:nvSpPr>
          <p:cNvPr id="14" name="Content Placeholder 13"/>
          <p:cNvSpPr>
            <a:spLocks noGrp="1"/>
          </p:cNvSpPr>
          <p:nvPr>
            <p:ph idx="1"/>
          </p:nvPr>
        </p:nvSpPr>
        <p:spPr>
          <a:xfrm>
            <a:off x="1522413" y="1904999"/>
            <a:ext cx="9134391" cy="4800601"/>
          </a:xfrm>
        </p:spPr>
        <p:txBody>
          <a:bodyPr>
            <a:normAutofit/>
          </a:bodyPr>
          <a:lstStyle/>
          <a:p>
            <a:endParaRPr lang="en-US" dirty="0" smtClean="0"/>
          </a:p>
          <a:p>
            <a:pPr marL="514350" indent="-514350">
              <a:buFont typeface="+mj-lt"/>
              <a:buAutoNum type="romanUcPeriod"/>
            </a:pPr>
            <a:r>
              <a:rPr lang="en-US" dirty="0" smtClean="0"/>
              <a:t>Registration</a:t>
            </a:r>
            <a:endParaRPr lang="en-US" dirty="0"/>
          </a:p>
          <a:p>
            <a:pPr marL="514350" indent="-514350">
              <a:buFont typeface="+mj-lt"/>
              <a:buAutoNum type="romanUcPeriod"/>
            </a:pPr>
            <a:r>
              <a:rPr lang="en-US" b="1" dirty="0" smtClean="0">
                <a:solidFill>
                  <a:srgbClr val="FF0000"/>
                </a:solidFill>
              </a:rPr>
              <a:t>Sending/receiving </a:t>
            </a:r>
            <a:r>
              <a:rPr lang="en-US" b="1" dirty="0">
                <a:solidFill>
                  <a:srgbClr val="FF0000"/>
                </a:solidFill>
              </a:rPr>
              <a:t>a first message</a:t>
            </a:r>
          </a:p>
          <a:p>
            <a:pPr marL="514350" indent="-514350">
              <a:buFont typeface="+mj-lt"/>
              <a:buAutoNum type="romanUcPeriod"/>
            </a:pPr>
            <a:r>
              <a:rPr lang="en-US" dirty="0" smtClean="0"/>
              <a:t>Sending </a:t>
            </a:r>
            <a:r>
              <a:rPr lang="en-US" dirty="0"/>
              <a:t>a follow-up message</a:t>
            </a:r>
          </a:p>
          <a:p>
            <a:pPr marL="514350" indent="-514350">
              <a:buFont typeface="+mj-lt"/>
              <a:buAutoNum type="romanUcPeriod"/>
            </a:pPr>
            <a:r>
              <a:rPr lang="en-US" dirty="0" smtClean="0"/>
              <a:t>Sending </a:t>
            </a:r>
            <a:r>
              <a:rPr lang="en-US" dirty="0"/>
              <a:t>a reply</a:t>
            </a:r>
          </a:p>
        </p:txBody>
      </p:sp>
    </p:spTree>
    <p:extLst>
      <p:ext uri="{BB962C8B-B14F-4D97-AF65-F5344CB8AC3E}">
        <p14:creationId xmlns:p14="http://schemas.microsoft.com/office/powerpoint/2010/main" val="22755403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 </a:t>
            </a:r>
            <a:r>
              <a:rPr lang="en-US" dirty="0"/>
              <a:t>a first </a:t>
            </a:r>
            <a:r>
              <a:rPr lang="en-US" dirty="0" smtClean="0"/>
              <a:t>message</a:t>
            </a:r>
            <a:endParaRPr lang="en-US" dirty="0"/>
          </a:p>
        </p:txBody>
      </p:sp>
      <p:sp>
        <p:nvSpPr>
          <p:cNvPr id="3" name="Content Placeholder 2"/>
          <p:cNvSpPr>
            <a:spLocks noGrp="1"/>
          </p:cNvSpPr>
          <p:nvPr>
            <p:ph idx="1"/>
          </p:nvPr>
        </p:nvSpPr>
        <p:spPr/>
        <p:txBody>
          <a:bodyPr/>
          <a:lstStyle/>
          <a:p>
            <a:r>
              <a:rPr lang="en-US" dirty="0" smtClean="0"/>
              <a:t>The </a:t>
            </a:r>
            <a:r>
              <a:rPr lang="en-US" dirty="0"/>
              <a:t>period in which Pa employs one </a:t>
            </a:r>
            <a:r>
              <a:rPr lang="en-US" dirty="0" err="1"/>
              <a:t>prekey</a:t>
            </a:r>
            <a:r>
              <a:rPr lang="en-US" dirty="0"/>
              <a:t> </a:t>
            </a:r>
            <a:r>
              <a:rPr lang="en-US" dirty="0" smtClean="0"/>
              <a:t>to communicate </a:t>
            </a:r>
            <a:r>
              <a:rPr lang="en-US" dirty="0"/>
              <a:t>with </a:t>
            </a:r>
            <a:r>
              <a:rPr lang="en-US" dirty="0" err="1"/>
              <a:t>Pb</a:t>
            </a:r>
            <a:r>
              <a:rPr lang="en-US" dirty="0"/>
              <a:t> as a session. </a:t>
            </a:r>
            <a:r>
              <a:rPr lang="en-US" dirty="0" smtClean="0"/>
              <a:t>In other words, when </a:t>
            </a:r>
            <a:r>
              <a:rPr lang="en-US" dirty="0"/>
              <a:t>a new session is created to exchange </a:t>
            </a:r>
            <a:r>
              <a:rPr lang="en-US" dirty="0" smtClean="0"/>
              <a:t>messages.</a:t>
            </a:r>
          </a:p>
          <a:p>
            <a:r>
              <a:rPr lang="en-US" dirty="0" smtClean="0"/>
              <a:t>3 main </a:t>
            </a:r>
            <a:r>
              <a:rPr lang="en-US" dirty="0"/>
              <a:t>cryptographic building blocks are </a:t>
            </a:r>
            <a:r>
              <a:rPr lang="en-US" dirty="0" smtClean="0"/>
              <a:t>applied:</a:t>
            </a:r>
          </a:p>
          <a:p>
            <a:pPr lvl="1">
              <a:buFont typeface="Wingdings" panose="05000000000000000000" pitchFamily="2" charset="2"/>
              <a:buChar char="Ø"/>
            </a:pPr>
            <a:r>
              <a:rPr lang="en-US" dirty="0"/>
              <a:t>a key exchange protocol with implicit </a:t>
            </a:r>
            <a:r>
              <a:rPr lang="en-US" dirty="0" smtClean="0"/>
              <a:t>authentication to </a:t>
            </a:r>
            <a:r>
              <a:rPr lang="en-US" dirty="0"/>
              <a:t>exchange a </a:t>
            </a:r>
            <a:r>
              <a:rPr lang="en-US" dirty="0" smtClean="0"/>
              <a:t>secret.</a:t>
            </a:r>
          </a:p>
          <a:p>
            <a:pPr lvl="1">
              <a:buFont typeface="Wingdings" panose="05000000000000000000" pitchFamily="2" charset="2"/>
              <a:buChar char="Ø"/>
            </a:pPr>
            <a:r>
              <a:rPr lang="en-US" dirty="0"/>
              <a:t>a key update and management </a:t>
            </a:r>
            <a:r>
              <a:rPr lang="en-US" dirty="0" smtClean="0"/>
              <a:t>protocol, which </a:t>
            </a:r>
            <a:r>
              <a:rPr lang="en-US" dirty="0"/>
              <a:t>updates the encryption and MAC keys for every outgoing </a:t>
            </a:r>
            <a:r>
              <a:rPr lang="en-US" dirty="0" smtClean="0"/>
              <a:t>message.</a:t>
            </a:r>
          </a:p>
          <a:p>
            <a:pPr lvl="1">
              <a:buFont typeface="Wingdings" panose="05000000000000000000" pitchFamily="2" charset="2"/>
              <a:buChar char="Ø"/>
            </a:pPr>
            <a:r>
              <a:rPr lang="en-US" dirty="0" smtClean="0"/>
              <a:t>a </a:t>
            </a:r>
            <a:r>
              <a:rPr lang="en-US" dirty="0" err="1" smtClean="0"/>
              <a:t>stateful</a:t>
            </a:r>
            <a:r>
              <a:rPr lang="en-US" dirty="0" smtClean="0"/>
              <a:t> </a:t>
            </a:r>
            <a:r>
              <a:rPr lang="en-US" dirty="0"/>
              <a:t>authenticated encryption </a:t>
            </a:r>
            <a:r>
              <a:rPr lang="en-US" dirty="0" smtClean="0"/>
              <a:t>scheme.</a:t>
            </a:r>
          </a:p>
          <a:p>
            <a:pPr lvl="1"/>
            <a:endParaRPr lang="en-US" dirty="0"/>
          </a:p>
        </p:txBody>
      </p:sp>
    </p:spTree>
    <p:extLst>
      <p:ext uri="{BB962C8B-B14F-4D97-AF65-F5344CB8AC3E}">
        <p14:creationId xmlns:p14="http://schemas.microsoft.com/office/powerpoint/2010/main" val="17458725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 </a:t>
            </a:r>
            <a:r>
              <a:rPr lang="en-US" dirty="0"/>
              <a:t>a first </a:t>
            </a:r>
            <a:r>
              <a:rPr lang="en-US" dirty="0" smtClean="0"/>
              <a:t>message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238427" y="1904999"/>
            <a:ext cx="9702361" cy="4640706"/>
          </a:xfrm>
          <a:prstGeom prst="rect">
            <a:avLst/>
          </a:prstGeom>
        </p:spPr>
      </p:pic>
    </p:spTree>
    <p:extLst>
      <p:ext uri="{BB962C8B-B14F-4D97-AF65-F5344CB8AC3E}">
        <p14:creationId xmlns:p14="http://schemas.microsoft.com/office/powerpoint/2010/main" val="32518960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Introduction</a:t>
            </a:r>
            <a:endParaRPr lang="en-US" dirty="0"/>
          </a:p>
        </p:txBody>
      </p:sp>
      <p:sp>
        <p:nvSpPr>
          <p:cNvPr id="14" name="Content Placeholder 13"/>
          <p:cNvSpPr>
            <a:spLocks noGrp="1"/>
          </p:cNvSpPr>
          <p:nvPr>
            <p:ph idx="1"/>
          </p:nvPr>
        </p:nvSpPr>
        <p:spPr>
          <a:xfrm>
            <a:off x="1522413" y="1904999"/>
            <a:ext cx="9134391" cy="4724401"/>
          </a:xfrm>
        </p:spPr>
        <p:txBody>
          <a:bodyPr>
            <a:normAutofit/>
          </a:bodyPr>
          <a:lstStyle/>
          <a:p>
            <a:r>
              <a:rPr lang="en-US" dirty="0"/>
              <a:t>TextSecure is a messaging app for simple private </a:t>
            </a:r>
            <a:r>
              <a:rPr lang="en-US" dirty="0" smtClean="0"/>
              <a:t/>
            </a:r>
            <a:br>
              <a:rPr lang="en-US" dirty="0" smtClean="0"/>
            </a:br>
            <a:r>
              <a:rPr lang="en-US" dirty="0" smtClean="0"/>
              <a:t>communication </a:t>
            </a:r>
            <a:r>
              <a:rPr lang="en-US" dirty="0"/>
              <a:t>with friends</a:t>
            </a:r>
            <a:r>
              <a:rPr lang="en-US" dirty="0" smtClean="0"/>
              <a:t>. It is </a:t>
            </a:r>
            <a:r>
              <a:rPr lang="en-US" dirty="0"/>
              <a:t>a free and open-source </a:t>
            </a:r>
            <a:r>
              <a:rPr lang="en-US" dirty="0" smtClean="0"/>
              <a:t>encrypted instant </a:t>
            </a:r>
            <a:r>
              <a:rPr lang="en-US" dirty="0"/>
              <a:t>messaging application for </a:t>
            </a:r>
            <a:r>
              <a:rPr lang="en-US" dirty="0" smtClean="0"/>
              <a:t>Android and </a:t>
            </a:r>
            <a:r>
              <a:rPr lang="en-US" i="1" dirty="0" smtClean="0"/>
              <a:t>iPhone.</a:t>
            </a:r>
          </a:p>
          <a:p>
            <a:r>
              <a:rPr lang="en-US" i="1" dirty="0"/>
              <a:t>D</a:t>
            </a:r>
            <a:r>
              <a:rPr lang="en-US" i="1" dirty="0" smtClean="0"/>
              <a:t>eveloped </a:t>
            </a:r>
            <a:r>
              <a:rPr lang="en-US" i="1" dirty="0"/>
              <a:t>by </a:t>
            </a:r>
            <a:r>
              <a:rPr lang="en-US" b="1" i="1" dirty="0"/>
              <a:t>Open Whisper Systems</a:t>
            </a:r>
            <a:r>
              <a:rPr lang="en-US" i="1" dirty="0"/>
              <a:t>, a nonprofit software </a:t>
            </a:r>
            <a:r>
              <a:rPr lang="en-US" i="1" dirty="0" smtClean="0"/>
              <a:t/>
            </a:r>
            <a:br>
              <a:rPr lang="en-US" i="1" dirty="0" smtClean="0"/>
            </a:br>
            <a:r>
              <a:rPr lang="en-US" i="1" dirty="0" smtClean="0"/>
              <a:t>group </a:t>
            </a:r>
            <a:r>
              <a:rPr lang="en-US" i="1" dirty="0"/>
              <a:t>that develops collaborative open source projects with </a:t>
            </a:r>
            <a:r>
              <a:rPr lang="en-US" i="1" dirty="0" smtClean="0"/>
              <a:t/>
            </a:r>
            <a:br>
              <a:rPr lang="en-US" i="1" dirty="0" smtClean="0"/>
            </a:br>
            <a:r>
              <a:rPr lang="en-US" i="1" dirty="0" smtClean="0"/>
              <a:t>a </a:t>
            </a:r>
            <a:r>
              <a:rPr lang="en-US" i="1" dirty="0"/>
              <a:t>mission to </a:t>
            </a:r>
            <a:r>
              <a:rPr lang="en-US" i="1" dirty="0" smtClean="0"/>
              <a:t>"</a:t>
            </a:r>
            <a:r>
              <a:rPr lang="en-US" i="1" dirty="0"/>
              <a:t>make private communication simple"</a:t>
            </a:r>
            <a:endParaRPr lang="en-US" i="1" dirty="0" smtClean="0"/>
          </a:p>
          <a:p>
            <a:r>
              <a:rPr lang="en-US" i="1" dirty="0" smtClean="0"/>
              <a:t>It allows </a:t>
            </a:r>
            <a:r>
              <a:rPr lang="en-US" i="1" dirty="0"/>
              <a:t>users to send encrypted text messages, audio messages, photos, videos, contact </a:t>
            </a:r>
            <a:r>
              <a:rPr lang="en-US" i="1" dirty="0" smtClean="0"/>
              <a:t>information over </a:t>
            </a:r>
            <a:r>
              <a:rPr lang="en-US" i="1" dirty="0"/>
              <a:t>a data connection </a:t>
            </a:r>
            <a:r>
              <a:rPr lang="en-US" i="1" dirty="0" smtClean="0"/>
              <a:t/>
            </a:r>
            <a:br>
              <a:rPr lang="en-US" i="1" dirty="0" smtClean="0"/>
            </a:br>
            <a:r>
              <a:rPr lang="en-US" i="1" dirty="0" smtClean="0"/>
              <a:t>(</a:t>
            </a:r>
            <a:r>
              <a:rPr lang="en-US" i="1" dirty="0"/>
              <a:t>e.g. Wi-Fi, 3G or 4G) to other TextSecure </a:t>
            </a:r>
            <a:r>
              <a:rPr lang="en-US" i="1" dirty="0" smtClean="0"/>
              <a:t>users.</a:t>
            </a:r>
            <a:endParaRPr lang="en-US" i="1" dirty="0"/>
          </a:p>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212" y="283190"/>
            <a:ext cx="2057400" cy="154560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Receiving </a:t>
            </a:r>
            <a:r>
              <a:rPr lang="en-US" dirty="0"/>
              <a:t>a first </a:t>
            </a:r>
            <a:r>
              <a:rPr lang="en-US" dirty="0" smtClean="0"/>
              <a:t>message</a:t>
            </a:r>
            <a:endParaRPr lang="en-US" dirty="0"/>
          </a:p>
        </p:txBody>
      </p:sp>
      <p:sp>
        <p:nvSpPr>
          <p:cNvPr id="6" name="Content Placeholder 5"/>
          <p:cNvSpPr>
            <a:spLocks noGrp="1"/>
          </p:cNvSpPr>
          <p:nvPr>
            <p:ph idx="1"/>
          </p:nvPr>
        </p:nvSpPr>
        <p:spPr/>
        <p:txBody>
          <a:bodyPr/>
          <a:lstStyle/>
          <a:p>
            <a:endParaRPr lang="en-US"/>
          </a:p>
        </p:txBody>
      </p:sp>
      <p:pic>
        <p:nvPicPr>
          <p:cNvPr id="9" name="Picture 8"/>
          <p:cNvPicPr>
            <a:picLocks noChangeAspect="1"/>
          </p:cNvPicPr>
          <p:nvPr/>
        </p:nvPicPr>
        <p:blipFill>
          <a:blip r:embed="rId3"/>
          <a:stretch>
            <a:fillRect/>
          </a:stretch>
        </p:blipFill>
        <p:spPr>
          <a:xfrm>
            <a:off x="608012" y="1899919"/>
            <a:ext cx="10668000" cy="4251082"/>
          </a:xfrm>
          <a:prstGeom prst="rect">
            <a:avLst/>
          </a:prstGeom>
        </p:spPr>
      </p:pic>
    </p:spTree>
    <p:extLst>
      <p:ext uri="{BB962C8B-B14F-4D97-AF65-F5344CB8AC3E}">
        <p14:creationId xmlns:p14="http://schemas.microsoft.com/office/powerpoint/2010/main" val="1803226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smtClean="0"/>
              <a:t>TextSecure</a:t>
            </a:r>
            <a:r>
              <a:rPr lang="en-US" dirty="0" smtClean="0"/>
              <a:t> </a:t>
            </a:r>
            <a:r>
              <a:rPr lang="en-US" dirty="0"/>
              <a:t>protocol </a:t>
            </a:r>
            <a:r>
              <a:rPr lang="en-US" dirty="0" smtClean="0"/>
              <a:t>flow</a:t>
            </a:r>
            <a:endParaRPr lang="en-US" dirty="0"/>
          </a:p>
        </p:txBody>
      </p:sp>
      <p:sp>
        <p:nvSpPr>
          <p:cNvPr id="14" name="Content Placeholder 13"/>
          <p:cNvSpPr>
            <a:spLocks noGrp="1"/>
          </p:cNvSpPr>
          <p:nvPr>
            <p:ph idx="1"/>
          </p:nvPr>
        </p:nvSpPr>
        <p:spPr>
          <a:xfrm>
            <a:off x="1522413" y="1904999"/>
            <a:ext cx="9134391" cy="4800601"/>
          </a:xfrm>
        </p:spPr>
        <p:txBody>
          <a:bodyPr>
            <a:normAutofit/>
          </a:bodyPr>
          <a:lstStyle/>
          <a:p>
            <a:endParaRPr lang="en-US" dirty="0" smtClean="0"/>
          </a:p>
          <a:p>
            <a:pPr marL="514350" indent="-514350">
              <a:buFont typeface="+mj-lt"/>
              <a:buAutoNum type="romanUcPeriod"/>
            </a:pPr>
            <a:r>
              <a:rPr lang="en-US" dirty="0" smtClean="0"/>
              <a:t>Registration</a:t>
            </a:r>
            <a:endParaRPr lang="en-US" dirty="0"/>
          </a:p>
          <a:p>
            <a:pPr marL="514350" indent="-514350">
              <a:buFont typeface="+mj-lt"/>
              <a:buAutoNum type="romanUcPeriod"/>
            </a:pPr>
            <a:r>
              <a:rPr lang="en-US" dirty="0" smtClean="0"/>
              <a:t>Sending/receiving </a:t>
            </a:r>
            <a:r>
              <a:rPr lang="en-US" dirty="0"/>
              <a:t>a first message</a:t>
            </a:r>
          </a:p>
          <a:p>
            <a:pPr marL="514350" indent="-514350">
              <a:buFont typeface="+mj-lt"/>
              <a:buAutoNum type="romanUcPeriod"/>
            </a:pPr>
            <a:r>
              <a:rPr lang="en-US" b="1" dirty="0" smtClean="0">
                <a:solidFill>
                  <a:srgbClr val="FF0000"/>
                </a:solidFill>
              </a:rPr>
              <a:t>Sending </a:t>
            </a:r>
            <a:r>
              <a:rPr lang="en-US" b="1" dirty="0">
                <a:solidFill>
                  <a:srgbClr val="FF0000"/>
                </a:solidFill>
              </a:rPr>
              <a:t>a follow-up message</a:t>
            </a:r>
          </a:p>
          <a:p>
            <a:pPr marL="514350" indent="-514350">
              <a:buFont typeface="+mj-lt"/>
              <a:buAutoNum type="romanUcPeriod"/>
            </a:pPr>
            <a:r>
              <a:rPr lang="en-US" dirty="0" smtClean="0"/>
              <a:t>Sending </a:t>
            </a:r>
            <a:r>
              <a:rPr lang="en-US" dirty="0"/>
              <a:t>a reply</a:t>
            </a:r>
          </a:p>
        </p:txBody>
      </p:sp>
    </p:spTree>
    <p:extLst>
      <p:ext uri="{BB962C8B-B14F-4D97-AF65-F5344CB8AC3E}">
        <p14:creationId xmlns:p14="http://schemas.microsoft.com/office/powerpoint/2010/main" val="2992848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Sending </a:t>
            </a:r>
            <a:r>
              <a:rPr lang="en-US" b="1" dirty="0"/>
              <a:t>a follow-up message</a:t>
            </a:r>
          </a:p>
        </p:txBody>
      </p:sp>
      <p:sp>
        <p:nvSpPr>
          <p:cNvPr id="3" name="Content Placeholder 2"/>
          <p:cNvSpPr>
            <a:spLocks noGrp="1"/>
          </p:cNvSpPr>
          <p:nvPr>
            <p:ph idx="1"/>
          </p:nvPr>
        </p:nvSpPr>
        <p:spPr/>
        <p:txBody>
          <a:bodyPr/>
          <a:lstStyle/>
          <a:p>
            <a:r>
              <a:rPr lang="en-US" dirty="0"/>
              <a:t>If Pa follows up with a message before </a:t>
            </a:r>
            <a:r>
              <a:rPr lang="en-US" dirty="0" err="1"/>
              <a:t>Pb</a:t>
            </a:r>
            <a:r>
              <a:rPr lang="en-US" dirty="0"/>
              <a:t> replies, </a:t>
            </a:r>
            <a:r>
              <a:rPr lang="en-US" dirty="0" smtClean="0"/>
              <a:t>then he derives </a:t>
            </a:r>
            <a:r>
              <a:rPr lang="en-US" dirty="0"/>
              <a:t>a </a:t>
            </a:r>
            <a:r>
              <a:rPr lang="en-US" dirty="0" smtClean="0"/>
              <a:t>new pair of keys, which </a:t>
            </a:r>
            <a:r>
              <a:rPr lang="en-US" dirty="0"/>
              <a:t>it </a:t>
            </a:r>
            <a:r>
              <a:rPr lang="en-US" dirty="0" smtClean="0"/>
              <a:t>uses </a:t>
            </a:r>
            <a:r>
              <a:rPr lang="en-US" dirty="0"/>
              <a:t>as detailed </a:t>
            </a:r>
            <a:r>
              <a:rPr lang="en-US" dirty="0" smtClean="0"/>
              <a:t> in the latest diagram.</a:t>
            </a:r>
            <a:endParaRPr lang="en-US" dirty="0"/>
          </a:p>
        </p:txBody>
      </p:sp>
    </p:spTree>
    <p:extLst>
      <p:ext uri="{BB962C8B-B14F-4D97-AF65-F5344CB8AC3E}">
        <p14:creationId xmlns:p14="http://schemas.microsoft.com/office/powerpoint/2010/main" val="18969216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smtClean="0"/>
              <a:t>TextSecure</a:t>
            </a:r>
            <a:r>
              <a:rPr lang="en-US" dirty="0" smtClean="0"/>
              <a:t> </a:t>
            </a:r>
            <a:r>
              <a:rPr lang="en-US" dirty="0"/>
              <a:t>protocol </a:t>
            </a:r>
            <a:r>
              <a:rPr lang="en-US" dirty="0" smtClean="0"/>
              <a:t>flow</a:t>
            </a:r>
            <a:endParaRPr lang="en-US" dirty="0"/>
          </a:p>
        </p:txBody>
      </p:sp>
      <p:sp>
        <p:nvSpPr>
          <p:cNvPr id="14" name="Content Placeholder 13"/>
          <p:cNvSpPr>
            <a:spLocks noGrp="1"/>
          </p:cNvSpPr>
          <p:nvPr>
            <p:ph idx="1"/>
          </p:nvPr>
        </p:nvSpPr>
        <p:spPr>
          <a:xfrm>
            <a:off x="1522413" y="1904999"/>
            <a:ext cx="9134391" cy="4800601"/>
          </a:xfrm>
        </p:spPr>
        <p:txBody>
          <a:bodyPr>
            <a:normAutofit/>
          </a:bodyPr>
          <a:lstStyle/>
          <a:p>
            <a:endParaRPr lang="en-US" dirty="0" smtClean="0"/>
          </a:p>
          <a:p>
            <a:pPr marL="514350" indent="-514350">
              <a:buFont typeface="+mj-lt"/>
              <a:buAutoNum type="romanUcPeriod"/>
            </a:pPr>
            <a:r>
              <a:rPr lang="en-US" dirty="0" smtClean="0"/>
              <a:t>Registration</a:t>
            </a:r>
            <a:endParaRPr lang="en-US" dirty="0"/>
          </a:p>
          <a:p>
            <a:pPr marL="514350" indent="-514350">
              <a:buFont typeface="+mj-lt"/>
              <a:buAutoNum type="romanUcPeriod"/>
            </a:pPr>
            <a:r>
              <a:rPr lang="en-US" dirty="0" smtClean="0"/>
              <a:t>Sending/receiving </a:t>
            </a:r>
            <a:r>
              <a:rPr lang="en-US" dirty="0"/>
              <a:t>a first message</a:t>
            </a:r>
          </a:p>
          <a:p>
            <a:pPr marL="514350" indent="-514350">
              <a:buFont typeface="+mj-lt"/>
              <a:buAutoNum type="romanUcPeriod"/>
            </a:pPr>
            <a:r>
              <a:rPr lang="en-US" dirty="0" smtClean="0"/>
              <a:t>Sending </a:t>
            </a:r>
            <a:r>
              <a:rPr lang="en-US" dirty="0"/>
              <a:t>a follow-up message</a:t>
            </a:r>
          </a:p>
          <a:p>
            <a:pPr marL="514350" indent="-514350">
              <a:buFont typeface="+mj-lt"/>
              <a:buAutoNum type="romanUcPeriod"/>
            </a:pPr>
            <a:r>
              <a:rPr lang="en-US" b="1" dirty="0" smtClean="0">
                <a:solidFill>
                  <a:srgbClr val="FF0000"/>
                </a:solidFill>
              </a:rPr>
              <a:t>Sending </a:t>
            </a:r>
            <a:r>
              <a:rPr lang="en-US" b="1" dirty="0">
                <a:solidFill>
                  <a:srgbClr val="FF0000"/>
                </a:solidFill>
              </a:rPr>
              <a:t>a reply</a:t>
            </a:r>
          </a:p>
        </p:txBody>
      </p:sp>
    </p:spTree>
    <p:extLst>
      <p:ext uri="{BB962C8B-B14F-4D97-AF65-F5344CB8AC3E}">
        <p14:creationId xmlns:p14="http://schemas.microsoft.com/office/powerpoint/2010/main" val="17116525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Sending </a:t>
            </a:r>
            <a:r>
              <a:rPr lang="en-US" b="1" dirty="0"/>
              <a:t>a reply</a:t>
            </a:r>
          </a:p>
        </p:txBody>
      </p:sp>
      <p:sp>
        <p:nvSpPr>
          <p:cNvPr id="3" name="Content Placeholder 2"/>
          <p:cNvSpPr>
            <a:spLocks noGrp="1"/>
          </p:cNvSpPr>
          <p:nvPr>
            <p:ph idx="1"/>
          </p:nvPr>
        </p:nvSpPr>
        <p:spPr/>
        <p:txBody>
          <a:bodyPr/>
          <a:lstStyle/>
          <a:p>
            <a:r>
              <a:rPr lang="en-US" dirty="0"/>
              <a:t>If </a:t>
            </a:r>
            <a:r>
              <a:rPr lang="en-US" dirty="0" err="1"/>
              <a:t>Pb</a:t>
            </a:r>
            <a:r>
              <a:rPr lang="en-US" dirty="0"/>
              <a:t> wants to reply to a message within an existing session with Pa, </a:t>
            </a:r>
            <a:r>
              <a:rPr lang="en-US" dirty="0" smtClean="0"/>
              <a:t>it first </a:t>
            </a:r>
            <a:r>
              <a:rPr lang="en-US" dirty="0"/>
              <a:t>chooses a new ephemeral </a:t>
            </a:r>
            <a:r>
              <a:rPr lang="en-US" dirty="0" err="1" smtClean="0"/>
              <a:t>keypair</a:t>
            </a:r>
            <a:r>
              <a:rPr lang="en-US" dirty="0" smtClean="0"/>
              <a:t>.</a:t>
            </a:r>
          </a:p>
          <a:p>
            <a:r>
              <a:rPr lang="en-US" dirty="0" smtClean="0"/>
              <a:t>Then </a:t>
            </a:r>
            <a:r>
              <a:rPr lang="en-US" dirty="0"/>
              <a:t>calculates </a:t>
            </a:r>
            <a:r>
              <a:rPr lang="en-US" dirty="0" smtClean="0"/>
              <a:t>k-shared </a:t>
            </a:r>
            <a:r>
              <a:rPr lang="en-US" dirty="0"/>
              <a:t>as the output of a </a:t>
            </a:r>
            <a:r>
              <a:rPr lang="en-US" dirty="0" smtClean="0"/>
              <a:t>DH operation </a:t>
            </a:r>
            <a:r>
              <a:rPr lang="en-US" dirty="0"/>
              <a:t>that takes Pa’s latest ephemeral public key </a:t>
            </a:r>
            <a:r>
              <a:rPr lang="en-US" dirty="0" smtClean="0"/>
              <a:t>and </a:t>
            </a:r>
            <a:r>
              <a:rPr lang="en-US" dirty="0"/>
              <a:t>its own freshly chosen </a:t>
            </a:r>
            <a:r>
              <a:rPr lang="en-US" dirty="0" smtClean="0"/>
              <a:t>ephemeral private </a:t>
            </a:r>
            <a:r>
              <a:rPr lang="en-US" dirty="0"/>
              <a:t>key </a:t>
            </a:r>
            <a:endParaRPr lang="en-US" dirty="0" smtClean="0"/>
          </a:p>
          <a:p>
            <a:r>
              <a:rPr lang="en-US" dirty="0" err="1" smtClean="0"/>
              <a:t>Pb</a:t>
            </a:r>
            <a:r>
              <a:rPr lang="en-US" dirty="0" smtClean="0"/>
              <a:t> </a:t>
            </a:r>
            <a:r>
              <a:rPr lang="en-US" dirty="0"/>
              <a:t>then derives (</a:t>
            </a:r>
            <a:r>
              <a:rPr lang="en-US" dirty="0" err="1"/>
              <a:t>kBA;r</a:t>
            </a:r>
            <a:r>
              <a:rPr lang="en-US" dirty="0"/>
              <a:t>; </a:t>
            </a:r>
            <a:r>
              <a:rPr lang="en-US" dirty="0" err="1"/>
              <a:t>kBA;c</a:t>
            </a:r>
            <a:r>
              <a:rPr lang="en-US" dirty="0"/>
              <a:t>) by seeding f with </a:t>
            </a:r>
            <a:r>
              <a:rPr lang="en-US" dirty="0" err="1"/>
              <a:t>kshared</a:t>
            </a:r>
            <a:r>
              <a:rPr lang="en-US" dirty="0"/>
              <a:t> and </a:t>
            </a:r>
            <a:r>
              <a:rPr lang="en-US" dirty="0" err="1"/>
              <a:t>kAB;r</a:t>
            </a:r>
            <a:r>
              <a:rPr lang="en-US" dirty="0"/>
              <a:t>.</a:t>
            </a:r>
          </a:p>
        </p:txBody>
      </p:sp>
    </p:spTree>
    <p:extLst>
      <p:ext uri="{BB962C8B-B14F-4D97-AF65-F5344CB8AC3E}">
        <p14:creationId xmlns:p14="http://schemas.microsoft.com/office/powerpoint/2010/main" val="24119488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Comparison</a:t>
            </a:r>
            <a:endParaRPr lang="en-US" b="1" dirty="0"/>
          </a:p>
        </p:txBody>
      </p:sp>
      <p:sp>
        <p:nvSpPr>
          <p:cNvPr id="3" name="Content Placeholder 2"/>
          <p:cNvSpPr>
            <a:spLocks noGrp="1"/>
          </p:cNvSpPr>
          <p:nvPr>
            <p:ph idx="1"/>
          </p:nvPr>
        </p:nvSpPr>
        <p:spPr/>
        <p:txBody>
          <a:bodyPr/>
          <a:lstStyle/>
          <a:p>
            <a:r>
              <a:rPr lang="en-US" dirty="0"/>
              <a:t>In an attempt to establish that a given public key indeed belongs to a certain party, </a:t>
            </a:r>
            <a:r>
              <a:rPr lang="en-US" dirty="0" err="1" smtClean="0"/>
              <a:t>TextSecure</a:t>
            </a:r>
            <a:r>
              <a:rPr lang="en-US" dirty="0" smtClean="0"/>
              <a:t> offers </a:t>
            </a:r>
            <a:r>
              <a:rPr lang="en-US" dirty="0"/>
              <a:t>the possibility to display </a:t>
            </a:r>
            <a:r>
              <a:rPr lang="en-US" dirty="0" smtClean="0"/>
              <a:t>the fingerprint </a:t>
            </a:r>
            <a:r>
              <a:rPr lang="en-US" dirty="0"/>
              <a:t>of a user’s long-term public key. </a:t>
            </a:r>
            <a:endParaRPr lang="en-US" dirty="0" smtClean="0"/>
          </a:p>
          <a:p>
            <a:r>
              <a:rPr lang="en-US" dirty="0" smtClean="0"/>
              <a:t>Users </a:t>
            </a:r>
            <a:r>
              <a:rPr lang="en-US" dirty="0"/>
              <a:t>can independently verify the identity </a:t>
            </a:r>
            <a:br>
              <a:rPr lang="en-US" dirty="0"/>
            </a:br>
            <a:r>
              <a:rPr lang="en-US" dirty="0"/>
              <a:t>of their correspondents by comparing key </a:t>
            </a:r>
            <a:br>
              <a:rPr lang="en-US" dirty="0"/>
            </a:br>
            <a:r>
              <a:rPr lang="en-US" dirty="0"/>
              <a:t>fingerprints out-of-band or by scanning </a:t>
            </a:r>
            <a:br>
              <a:rPr lang="en-US" dirty="0"/>
            </a:br>
            <a:r>
              <a:rPr lang="en-US" dirty="0"/>
              <a:t>QR codes in person.</a:t>
            </a:r>
          </a:p>
          <a:p>
            <a:endParaRPr lang="en-US" dirty="0"/>
          </a:p>
        </p:txBody>
      </p:sp>
      <p:pic>
        <p:nvPicPr>
          <p:cNvPr id="4" name="Picture 3"/>
          <p:cNvPicPr>
            <a:picLocks noChangeAspect="1"/>
          </p:cNvPicPr>
          <p:nvPr/>
        </p:nvPicPr>
        <p:blipFill>
          <a:blip r:embed="rId3"/>
          <a:stretch>
            <a:fillRect/>
          </a:stretch>
        </p:blipFill>
        <p:spPr>
          <a:xfrm>
            <a:off x="7389812" y="2807208"/>
            <a:ext cx="4495800" cy="37764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93040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with </a:t>
            </a:r>
            <a:r>
              <a:rPr lang="en-US" dirty="0" err="1" smtClean="0"/>
              <a:t>TextSecure</a:t>
            </a:r>
            <a:r>
              <a:rPr lang="en-US" dirty="0" smtClean="0"/>
              <a:t>- 1</a:t>
            </a:r>
            <a:endParaRPr lang="en-US" b="1" dirty="0"/>
          </a:p>
        </p:txBody>
      </p:sp>
      <p:sp>
        <p:nvSpPr>
          <p:cNvPr id="3" name="Content Placeholder 2"/>
          <p:cNvSpPr>
            <a:spLocks noGrp="1"/>
          </p:cNvSpPr>
          <p:nvPr>
            <p:ph idx="1"/>
          </p:nvPr>
        </p:nvSpPr>
        <p:spPr>
          <a:xfrm>
            <a:off x="1522413" y="1904999"/>
            <a:ext cx="9372599" cy="4572001"/>
          </a:xfrm>
        </p:spPr>
        <p:txBody>
          <a:bodyPr>
            <a:normAutofit/>
          </a:bodyPr>
          <a:lstStyle/>
          <a:p>
            <a:r>
              <a:rPr lang="en-US" dirty="0" smtClean="0"/>
              <a:t>MAC </a:t>
            </a:r>
            <a:r>
              <a:rPr lang="en-US" dirty="0"/>
              <a:t>Image Space Only Partially </a:t>
            </a:r>
            <a:r>
              <a:rPr lang="en-US" dirty="0" smtClean="0"/>
              <a:t>Used</a:t>
            </a:r>
          </a:p>
          <a:p>
            <a:pPr lvl="1"/>
            <a:r>
              <a:rPr lang="en-US" sz="2400" dirty="0" err="1" smtClean="0"/>
              <a:t>TextSecure</a:t>
            </a:r>
            <a:r>
              <a:rPr lang="en-US" sz="2400" dirty="0" smtClean="0"/>
              <a:t> uses </a:t>
            </a:r>
            <a:r>
              <a:rPr lang="en-US" sz="2400" dirty="0"/>
              <a:t>HMACSHA256 to calculate MACs.</a:t>
            </a:r>
            <a:br>
              <a:rPr lang="en-US" sz="2400" dirty="0"/>
            </a:br>
            <a:r>
              <a:rPr lang="en-US" sz="2400" dirty="0"/>
              <a:t> Surprisingly,  they does not transmit the complete output of </a:t>
            </a:r>
            <a:r>
              <a:rPr lang="en-US" sz="2400" dirty="0" smtClean="0"/>
              <a:t>HMACSHA256, they represent only </a:t>
            </a:r>
            <a:r>
              <a:rPr lang="en-US" sz="2400" dirty="0"/>
              <a:t>the first 64 bit of the 256 bit MAC. </a:t>
            </a:r>
            <a:endParaRPr lang="he-IL" sz="2400" dirty="0"/>
          </a:p>
          <a:p>
            <a:pPr lvl="1"/>
            <a:r>
              <a:rPr lang="en-US" sz="2400" dirty="0" err="1"/>
              <a:t>TextSecure</a:t>
            </a:r>
            <a:r>
              <a:rPr lang="en-US" sz="2400" dirty="0" err="1" smtClean="0"/>
              <a:t>’s</a:t>
            </a:r>
            <a:r>
              <a:rPr lang="en-US" sz="2400" dirty="0" smtClean="0"/>
              <a:t> </a:t>
            </a:r>
            <a:r>
              <a:rPr lang="en-US" sz="2400" dirty="0"/>
              <a:t>developers stated that this happens in order to reduce message size. </a:t>
            </a:r>
            <a:endParaRPr lang="he-IL" sz="2400" dirty="0" smtClean="0"/>
          </a:p>
          <a:p>
            <a:pPr lvl="1"/>
            <a:r>
              <a:rPr lang="en-US" sz="2400" dirty="0" smtClean="0"/>
              <a:t>However </a:t>
            </a:r>
            <a:r>
              <a:rPr lang="en-US" sz="2400" dirty="0"/>
              <a:t>according to NIST </a:t>
            </a:r>
            <a:r>
              <a:rPr lang="he-IL" sz="2400" dirty="0"/>
              <a:t>)</a:t>
            </a:r>
            <a:r>
              <a:rPr lang="en-US" sz="2400" dirty="0"/>
              <a:t>National Institute of Standards and </a:t>
            </a:r>
            <a:r>
              <a:rPr lang="en-US" sz="2400" dirty="0" smtClean="0"/>
              <a:t>Technology</a:t>
            </a:r>
            <a:r>
              <a:rPr lang="en-US" sz="2400" dirty="0"/>
              <a:t>)</a:t>
            </a:r>
            <a:r>
              <a:rPr lang="he-IL" sz="2400" dirty="0" smtClean="0"/>
              <a:t> </a:t>
            </a:r>
            <a:r>
              <a:rPr lang="en-US" sz="2400" dirty="0" smtClean="0"/>
              <a:t>a </a:t>
            </a:r>
            <a:r>
              <a:rPr lang="en-US" sz="2400" dirty="0"/>
              <a:t>MAC length of 80 bit is recommended when a MAC is used for key confirmation, which is the case in </a:t>
            </a:r>
            <a:r>
              <a:rPr lang="en-US" sz="2400" dirty="0" err="1"/>
              <a:t>TextSecure</a:t>
            </a:r>
            <a:r>
              <a:rPr lang="en-US" sz="2400" dirty="0"/>
              <a:t> </a:t>
            </a:r>
            <a:r>
              <a:rPr lang="en-US" sz="2400" dirty="0" smtClean="0"/>
              <a:t>(</a:t>
            </a:r>
            <a:r>
              <a:rPr lang="en-US" sz="2400" dirty="0"/>
              <a:t>at least) in the first message of a new session.</a:t>
            </a:r>
          </a:p>
        </p:txBody>
      </p:sp>
    </p:spTree>
    <p:extLst>
      <p:ext uri="{BB962C8B-B14F-4D97-AF65-F5344CB8AC3E}">
        <p14:creationId xmlns:p14="http://schemas.microsoft.com/office/powerpoint/2010/main" val="15683099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with TextSecure-2</a:t>
            </a:r>
            <a:endParaRPr lang="en-US" b="1" dirty="0"/>
          </a:p>
        </p:txBody>
      </p:sp>
      <p:sp>
        <p:nvSpPr>
          <p:cNvPr id="3" name="Content Placeholder 2"/>
          <p:cNvSpPr>
            <a:spLocks noGrp="1"/>
          </p:cNvSpPr>
          <p:nvPr>
            <p:ph idx="1"/>
          </p:nvPr>
        </p:nvSpPr>
        <p:spPr>
          <a:xfrm>
            <a:off x="1141413" y="1904999"/>
            <a:ext cx="10591800" cy="4114801"/>
          </a:xfrm>
        </p:spPr>
        <p:txBody>
          <a:bodyPr>
            <a:normAutofit/>
          </a:bodyPr>
          <a:lstStyle/>
          <a:p>
            <a:r>
              <a:rPr lang="en-US" dirty="0"/>
              <a:t>Unknown Key-Share </a:t>
            </a:r>
            <a:r>
              <a:rPr lang="en-US" dirty="0" smtClean="0"/>
              <a:t>Attack</a:t>
            </a:r>
          </a:p>
          <a:p>
            <a:pPr lvl="1"/>
            <a:r>
              <a:rPr lang="en-US" dirty="0"/>
              <a:t>UKS Attack </a:t>
            </a:r>
            <a:r>
              <a:rPr lang="en-US" dirty="0" smtClean="0"/>
              <a:t>in Informally </a:t>
            </a:r>
            <a:r>
              <a:rPr lang="en-US" dirty="0"/>
              <a:t>speaking, if </a:t>
            </a:r>
            <a:r>
              <a:rPr lang="en-US" dirty="0" smtClean="0"/>
              <a:t>it </a:t>
            </a:r>
            <a:r>
              <a:rPr lang="en-US" dirty="0"/>
              <a:t>is mounted against Pa, then Pa believes to share a </a:t>
            </a:r>
            <a:r>
              <a:rPr lang="en-US" dirty="0" smtClean="0"/>
              <a:t>key with </a:t>
            </a:r>
            <a:r>
              <a:rPr lang="en-US" dirty="0" err="1"/>
              <a:t>Pb</a:t>
            </a:r>
            <a:r>
              <a:rPr lang="en-US" dirty="0"/>
              <a:t>, whereas in fact Pa shares a key with </a:t>
            </a:r>
            <a:r>
              <a:rPr lang="en-US" dirty="0" err="1" smtClean="0"/>
              <a:t>Pe≠Pb</a:t>
            </a:r>
            <a:r>
              <a:rPr lang="en-US" dirty="0" smtClean="0"/>
              <a:t>.</a:t>
            </a:r>
          </a:p>
          <a:p>
            <a:pPr lvl="1"/>
            <a:r>
              <a:rPr lang="en-US" dirty="0" err="1" smtClean="0"/>
              <a:t>TextSecure</a:t>
            </a:r>
            <a:r>
              <a:rPr lang="en-US" dirty="0" smtClean="0"/>
              <a:t> accepted a recommended strategy</a:t>
            </a:r>
            <a:r>
              <a:rPr lang="en-US" dirty="0"/>
              <a:t>, that </a:t>
            </a:r>
            <a:r>
              <a:rPr lang="en-US" dirty="0" smtClean="0"/>
              <a:t>avoid</a:t>
            </a:r>
            <a:r>
              <a:rPr lang="en-US" dirty="0"/>
              <a:t> </a:t>
            </a:r>
            <a:r>
              <a:rPr lang="en-US" dirty="0" smtClean="0"/>
              <a:t>UKS attack. </a:t>
            </a:r>
            <a:r>
              <a:rPr lang="en-US" dirty="0"/>
              <a:t>it makes </a:t>
            </a:r>
            <a:r>
              <a:rPr lang="en-US" dirty="0" err="1"/>
              <a:t>TextSecure’s</a:t>
            </a:r>
            <a:r>
              <a:rPr lang="en-US" dirty="0"/>
              <a:t> push messaging secure and achieves one-time </a:t>
            </a:r>
            <a:r>
              <a:rPr lang="en-US" dirty="0" err="1"/>
              <a:t>stateful</a:t>
            </a:r>
            <a:r>
              <a:rPr lang="en-US" dirty="0"/>
              <a:t> authenticated encryption.</a:t>
            </a:r>
            <a:endParaRPr lang="en-US" dirty="0" smtClean="0"/>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665" y="3733800"/>
            <a:ext cx="10459801" cy="2883088"/>
          </a:xfrm>
          <a:prstGeom prst="rect">
            <a:avLst/>
          </a:prstGeom>
        </p:spPr>
      </p:pic>
    </p:spTree>
    <p:extLst>
      <p:ext uri="{BB962C8B-B14F-4D97-AF65-F5344CB8AC3E}">
        <p14:creationId xmlns:p14="http://schemas.microsoft.com/office/powerpoint/2010/main" val="19845513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Issues with TextSecure-2</a:t>
            </a:r>
            <a:endParaRPr lang="en-US" b="1" dirty="0"/>
          </a:p>
        </p:txBody>
      </p:sp>
      <p:sp>
        <p:nvSpPr>
          <p:cNvPr id="14" name="Content Placeholder 13"/>
          <p:cNvSpPr>
            <a:spLocks noGrp="1"/>
          </p:cNvSpPr>
          <p:nvPr>
            <p:ph idx="1"/>
          </p:nvPr>
        </p:nvSpPr>
        <p:spPr>
          <a:xfrm>
            <a:off x="1522413" y="1752601"/>
            <a:ext cx="9753599" cy="3886200"/>
          </a:xfrm>
        </p:spPr>
        <p:txBody>
          <a:bodyPr>
            <a:normAutofit/>
          </a:bodyPr>
          <a:lstStyle/>
          <a:p>
            <a:pPr marL="0" indent="0" fontAlgn="base">
              <a:buNone/>
            </a:pPr>
            <a:endParaRPr lang="en-US" sz="2000" dirty="0" smtClean="0"/>
          </a:p>
          <a:p>
            <a:pPr fontAlgn="base"/>
            <a:endParaRPr lang="en-US" sz="2000" dirty="0"/>
          </a:p>
          <a:p>
            <a:endParaRPr lang="en-US" sz="2000" dirty="0"/>
          </a:p>
        </p:txBody>
      </p:sp>
      <p:pic>
        <p:nvPicPr>
          <p:cNvPr id="3" name="Picture 2"/>
          <p:cNvPicPr>
            <a:picLocks noChangeAspect="1"/>
          </p:cNvPicPr>
          <p:nvPr/>
        </p:nvPicPr>
        <p:blipFill>
          <a:blip r:embed="rId3"/>
          <a:stretch>
            <a:fillRect/>
          </a:stretch>
        </p:blipFill>
        <p:spPr>
          <a:xfrm>
            <a:off x="1903412" y="2286954"/>
            <a:ext cx="8763002" cy="3987194"/>
          </a:xfrm>
          <a:prstGeom prst="rect">
            <a:avLst/>
          </a:prstGeom>
        </p:spPr>
      </p:pic>
    </p:spTree>
    <p:extLst>
      <p:ext uri="{BB962C8B-B14F-4D97-AF65-F5344CB8AC3E}">
        <p14:creationId xmlns:p14="http://schemas.microsoft.com/office/powerpoint/2010/main" val="1541870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with </a:t>
            </a:r>
            <a:r>
              <a:rPr lang="en-US" dirty="0" err="1" smtClean="0"/>
              <a:t>TextSecure</a:t>
            </a:r>
            <a:r>
              <a:rPr lang="en-US" dirty="0" smtClean="0"/>
              <a:t>- 3</a:t>
            </a:r>
            <a:endParaRPr lang="en-US" b="1" dirty="0"/>
          </a:p>
        </p:txBody>
      </p:sp>
      <p:sp>
        <p:nvSpPr>
          <p:cNvPr id="3" name="Content Placeholder 2"/>
          <p:cNvSpPr>
            <a:spLocks noGrp="1"/>
          </p:cNvSpPr>
          <p:nvPr>
            <p:ph idx="1"/>
          </p:nvPr>
        </p:nvSpPr>
        <p:spPr>
          <a:xfrm>
            <a:off x="1522413" y="1904999"/>
            <a:ext cx="9372599" cy="4572001"/>
          </a:xfrm>
        </p:spPr>
        <p:txBody>
          <a:bodyPr>
            <a:normAutofit/>
          </a:bodyPr>
          <a:lstStyle/>
          <a:p>
            <a:r>
              <a:rPr lang="en-US" dirty="0" smtClean="0"/>
              <a:t>Issues </a:t>
            </a:r>
            <a:r>
              <a:rPr lang="en-US" dirty="0"/>
              <a:t>from </a:t>
            </a:r>
            <a:r>
              <a:rPr lang="en-US" dirty="0" err="1"/>
              <a:t>Github</a:t>
            </a:r>
            <a:r>
              <a:rPr lang="en-US" dirty="0"/>
              <a:t>- </a:t>
            </a:r>
            <a:r>
              <a:rPr lang="en-US" dirty="0" smtClean="0">
                <a:hlinkClick r:id="rId3"/>
              </a:rPr>
              <a:t>here</a:t>
            </a:r>
            <a:r>
              <a:rPr lang="en-US" dirty="0"/>
              <a:t> </a:t>
            </a:r>
            <a:r>
              <a:rPr lang="en-US" dirty="0" smtClean="0"/>
              <a:t>(there are 378 open and 2060 closed issues)</a:t>
            </a:r>
          </a:p>
          <a:p>
            <a:pPr lvl="1"/>
            <a:r>
              <a:rPr lang="en-US" dirty="0" smtClean="0"/>
              <a:t>Many application crash fix</a:t>
            </a:r>
          </a:p>
          <a:p>
            <a:pPr lvl="1"/>
            <a:r>
              <a:rPr lang="en-US" dirty="0" smtClean="0"/>
              <a:t>Many Feature request</a:t>
            </a:r>
          </a:p>
          <a:p>
            <a:pPr lvl="2"/>
            <a:r>
              <a:rPr lang="en-US" dirty="0"/>
              <a:t>Indicate a new </a:t>
            </a:r>
            <a:r>
              <a:rPr lang="en-US" dirty="0" smtClean="0"/>
              <a:t>day for making search messages </a:t>
            </a:r>
            <a:r>
              <a:rPr lang="en-US" dirty="0"/>
              <a:t>easier </a:t>
            </a:r>
            <a:endParaRPr lang="en-US" dirty="0" smtClean="0"/>
          </a:p>
          <a:p>
            <a:pPr lvl="1"/>
            <a:r>
              <a:rPr lang="en-US" dirty="0"/>
              <a:t> Key generation </a:t>
            </a:r>
            <a:r>
              <a:rPr lang="en-US" dirty="0" smtClean="0"/>
              <a:t>fails at </a:t>
            </a:r>
            <a:r>
              <a:rPr lang="en-US" dirty="0"/>
              <a:t> the registration </a:t>
            </a:r>
            <a:r>
              <a:rPr lang="en-US" dirty="0" smtClean="0"/>
              <a:t>procedure.</a:t>
            </a: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34642551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Introduction- TextSecure main features</a:t>
            </a:r>
            <a:endParaRPr lang="en-US" dirty="0"/>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18270" y="1984802"/>
            <a:ext cx="8542760" cy="4793395"/>
          </a:xfrm>
        </p:spPr>
      </p:pic>
    </p:spTree>
    <p:extLst>
      <p:ext uri="{BB962C8B-B14F-4D97-AF65-F5344CB8AC3E}">
        <p14:creationId xmlns:p14="http://schemas.microsoft.com/office/powerpoint/2010/main" val="1152335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Conclusion </a:t>
            </a:r>
            <a:endParaRPr lang="en-US" b="1" dirty="0"/>
          </a:p>
        </p:txBody>
      </p:sp>
      <p:sp>
        <p:nvSpPr>
          <p:cNvPr id="14" name="Content Placeholder 13"/>
          <p:cNvSpPr>
            <a:spLocks noGrp="1"/>
          </p:cNvSpPr>
          <p:nvPr>
            <p:ph idx="1"/>
          </p:nvPr>
        </p:nvSpPr>
        <p:spPr>
          <a:xfrm>
            <a:off x="1522413" y="1752600"/>
            <a:ext cx="9134391" cy="4953001"/>
          </a:xfrm>
        </p:spPr>
        <p:txBody>
          <a:bodyPr>
            <a:normAutofit/>
          </a:bodyPr>
          <a:lstStyle/>
          <a:p>
            <a:r>
              <a:rPr lang="en-US" dirty="0"/>
              <a:t>Since Facebook bought WhatsApp, instant </a:t>
            </a:r>
            <a:r>
              <a:rPr lang="en-US" dirty="0" smtClean="0"/>
              <a:t>messaging </a:t>
            </a:r>
            <a:r>
              <a:rPr lang="en-US" dirty="0"/>
              <a:t>apps with security guarantees </a:t>
            </a:r>
            <a:r>
              <a:rPr lang="en-US" dirty="0" smtClean="0"/>
              <a:t>became more </a:t>
            </a:r>
            <a:r>
              <a:rPr lang="en-US" dirty="0"/>
              <a:t>and more popular. </a:t>
            </a:r>
            <a:r>
              <a:rPr lang="en-US" dirty="0" smtClean="0"/>
              <a:t/>
            </a:r>
            <a:br>
              <a:rPr lang="en-US" dirty="0" smtClean="0"/>
            </a:br>
            <a:r>
              <a:rPr lang="en-US" dirty="0" smtClean="0"/>
              <a:t>The </a:t>
            </a:r>
            <a:r>
              <a:rPr lang="en-US" dirty="0"/>
              <a:t>most prominent mobile applications for secure IM are </a:t>
            </a:r>
            <a:r>
              <a:rPr lang="en-US" dirty="0" smtClean="0"/>
              <a:t/>
            </a:r>
            <a:br>
              <a:rPr lang="en-US" dirty="0" smtClean="0"/>
            </a:br>
            <a:r>
              <a:rPr lang="en-US" dirty="0" smtClean="0"/>
              <a:t>THREEMA , SURESPOT</a:t>
            </a:r>
            <a:r>
              <a:rPr lang="he-IL" dirty="0" smtClean="0"/>
              <a:t> </a:t>
            </a:r>
            <a:r>
              <a:rPr lang="en-US" dirty="0" smtClean="0"/>
              <a:t>and </a:t>
            </a:r>
            <a:r>
              <a:rPr lang="en-US" dirty="0"/>
              <a:t>TEXTSECURE</a:t>
            </a:r>
            <a:r>
              <a:rPr lang="en-US" dirty="0" smtClean="0"/>
              <a:t>.</a:t>
            </a:r>
          </a:p>
          <a:p>
            <a:r>
              <a:rPr lang="en-US" dirty="0" smtClean="0"/>
              <a:t>We </a:t>
            </a:r>
            <a:r>
              <a:rPr lang="en-US" dirty="0"/>
              <a:t>have provided a detailed </a:t>
            </a:r>
            <a:r>
              <a:rPr lang="en-US" dirty="0" smtClean="0"/>
              <a:t>security analysis </a:t>
            </a:r>
            <a:r>
              <a:rPr lang="en-US" dirty="0"/>
              <a:t>of </a:t>
            </a:r>
            <a:r>
              <a:rPr lang="en-US" dirty="0" smtClean="0"/>
              <a:t> </a:t>
            </a:r>
            <a:r>
              <a:rPr lang="en-US" dirty="0" err="1" smtClean="0"/>
              <a:t>TestSecure</a:t>
            </a:r>
            <a:r>
              <a:rPr lang="en-US" dirty="0" smtClean="0"/>
              <a:t>. </a:t>
            </a:r>
            <a:br>
              <a:rPr lang="en-US" dirty="0" smtClean="0"/>
            </a:br>
            <a:r>
              <a:rPr lang="en-US" dirty="0" smtClean="0"/>
              <a:t>This </a:t>
            </a:r>
            <a:r>
              <a:rPr lang="en-US" dirty="0"/>
              <a:t>led to the discovery of several peculiarities</a:t>
            </a:r>
            <a:r>
              <a:rPr lang="en-US" dirty="0" smtClean="0"/>
              <a:t>, most </a:t>
            </a:r>
            <a:r>
              <a:rPr lang="en-US" dirty="0"/>
              <a:t>notably the protocol’s susceptibility for a UKS </a:t>
            </a:r>
            <a:r>
              <a:rPr lang="en-US" dirty="0" smtClean="0"/>
              <a:t>attack.</a:t>
            </a:r>
          </a:p>
          <a:p>
            <a:r>
              <a:rPr lang="en-US" dirty="0" err="1"/>
              <a:t>TextSecure</a:t>
            </a:r>
            <a:r>
              <a:rPr lang="en-US" dirty="0"/>
              <a:t> accepted a recommended strategy </a:t>
            </a:r>
            <a:r>
              <a:rPr lang="en-US" dirty="0" smtClean="0"/>
              <a:t>and proved that they </a:t>
            </a:r>
            <a:r>
              <a:rPr lang="en-US" dirty="0"/>
              <a:t>provides </a:t>
            </a:r>
            <a:r>
              <a:rPr lang="en-US" dirty="0" err="1"/>
              <a:t>stateful</a:t>
            </a:r>
            <a:r>
              <a:rPr lang="en-US" dirty="0"/>
              <a:t> authenticated </a:t>
            </a:r>
            <a:r>
              <a:rPr lang="en-US" dirty="0" smtClean="0"/>
              <a:t>encryption.</a:t>
            </a:r>
            <a:endParaRPr lang="en-US" dirty="0"/>
          </a:p>
        </p:txBody>
      </p:sp>
    </p:spTree>
    <p:extLst>
      <p:ext uri="{BB962C8B-B14F-4D97-AF65-F5344CB8AC3E}">
        <p14:creationId xmlns:p14="http://schemas.microsoft.com/office/powerpoint/2010/main" val="42329206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TextSecure- </a:t>
            </a:r>
            <a:r>
              <a:rPr lang="en-US" dirty="0" smtClean="0"/>
              <a:t>Modeling Contribution</a:t>
            </a:r>
            <a:endParaRPr lang="en-US" b="1" dirty="0"/>
          </a:p>
        </p:txBody>
      </p:sp>
      <p:sp>
        <p:nvSpPr>
          <p:cNvPr id="14" name="Content Placeholder 13"/>
          <p:cNvSpPr>
            <a:spLocks noGrp="1"/>
          </p:cNvSpPr>
          <p:nvPr>
            <p:ph idx="1"/>
          </p:nvPr>
        </p:nvSpPr>
        <p:spPr>
          <a:xfrm>
            <a:off x="1522413" y="1752600"/>
            <a:ext cx="9134391" cy="4953001"/>
          </a:xfrm>
        </p:spPr>
        <p:txBody>
          <a:bodyPr>
            <a:normAutofit/>
          </a:bodyPr>
          <a:lstStyle/>
          <a:p>
            <a:r>
              <a:rPr lang="en-US" dirty="0" err="1" smtClean="0"/>
              <a:t>TextSecure</a:t>
            </a:r>
            <a:r>
              <a:rPr lang="en-US" dirty="0" smtClean="0"/>
              <a:t> is very big app inc</a:t>
            </a:r>
            <a:r>
              <a:rPr lang="en-US" dirty="0"/>
              <a:t>l</a:t>
            </a:r>
            <a:r>
              <a:rPr lang="en-US" dirty="0" smtClean="0"/>
              <a:t>udes a </a:t>
            </a:r>
            <a:r>
              <a:rPr lang="en-US" dirty="0"/>
              <a:t>combination of many software components and very </a:t>
            </a:r>
            <a:r>
              <a:rPr lang="en-US" dirty="0" smtClean="0"/>
              <a:t>complex</a:t>
            </a:r>
            <a:r>
              <a:rPr lang="he-IL" dirty="0" smtClean="0"/>
              <a:t> </a:t>
            </a:r>
            <a:r>
              <a:rPr lang="en-US" dirty="0" smtClean="0"/>
              <a:t>security</a:t>
            </a:r>
            <a:r>
              <a:rPr lang="he-IL" dirty="0" smtClean="0"/>
              <a:t> </a:t>
            </a:r>
            <a:r>
              <a:rPr lang="en-US" dirty="0" smtClean="0"/>
              <a:t>algorithms. The modeling contributed to r</a:t>
            </a:r>
            <a:r>
              <a:rPr lang="en-US" altLang="ko-KR" dirty="0" smtClean="0"/>
              <a:t>eduction </a:t>
            </a:r>
            <a:r>
              <a:rPr lang="en-US" altLang="ko-KR" dirty="0"/>
              <a:t>of </a:t>
            </a:r>
            <a:r>
              <a:rPr lang="en-US" altLang="ko-KR" dirty="0" smtClean="0"/>
              <a:t>the complexity.</a:t>
            </a:r>
            <a:endParaRPr lang="en-US" dirty="0" smtClean="0"/>
          </a:p>
          <a:p>
            <a:pPr lvl="0"/>
            <a:r>
              <a:rPr lang="en-US" dirty="0"/>
              <a:t>The modeling </a:t>
            </a:r>
            <a:r>
              <a:rPr lang="en-US" dirty="0" smtClean="0"/>
              <a:t>,especially </a:t>
            </a:r>
            <a:r>
              <a:rPr lang="en-US" dirty="0"/>
              <a:t>sequence </a:t>
            </a:r>
            <a:r>
              <a:rPr lang="en-US" dirty="0" smtClean="0"/>
              <a:t>diagrams, helped</a:t>
            </a:r>
            <a:r>
              <a:rPr lang="he-IL" dirty="0" smtClean="0"/>
              <a:t> </a:t>
            </a:r>
            <a:r>
              <a:rPr lang="en-US" dirty="0" smtClean="0"/>
              <a:t>greatly to </a:t>
            </a:r>
            <a:r>
              <a:rPr lang="en-US" dirty="0"/>
              <a:t>the understanding of the sequence of events that occur at each stage. Starting from </a:t>
            </a:r>
            <a:r>
              <a:rPr lang="en-US" dirty="0" smtClean="0"/>
              <a:t>the registering, user </a:t>
            </a:r>
            <a:r>
              <a:rPr lang="en-US" dirty="0"/>
              <a:t>authentication </a:t>
            </a:r>
            <a:r>
              <a:rPr lang="en-US" dirty="0" smtClean="0"/>
              <a:t>and open a session between users and all the app flow.</a:t>
            </a:r>
          </a:p>
          <a:p>
            <a:pPr lvl="0"/>
            <a:r>
              <a:rPr lang="en-US" dirty="0"/>
              <a:t>The model </a:t>
            </a:r>
            <a:r>
              <a:rPr lang="en-US" dirty="0" smtClean="0"/>
              <a:t>allows </a:t>
            </a:r>
            <a:r>
              <a:rPr lang="en-US" dirty="0"/>
              <a:t>us to measure the quality and compliance with </a:t>
            </a:r>
            <a:r>
              <a:rPr lang="en-US" dirty="0" smtClean="0"/>
              <a:t>the app requirements</a:t>
            </a:r>
            <a:r>
              <a:rPr lang="en-US" dirty="0"/>
              <a:t>. </a:t>
            </a:r>
            <a:r>
              <a:rPr lang="en-US" dirty="0" smtClean="0"/>
              <a:t>And as we saw it helped </a:t>
            </a:r>
            <a:r>
              <a:rPr lang="en-US" dirty="0"/>
              <a:t>discover severe security </a:t>
            </a:r>
            <a:r>
              <a:rPr lang="en-US" dirty="0" smtClean="0"/>
              <a:t>issue and various </a:t>
            </a:r>
            <a:r>
              <a:rPr lang="en-US" dirty="0"/>
              <a:t>vulnerabilities in </a:t>
            </a:r>
            <a:r>
              <a:rPr lang="en-US" dirty="0" err="1" smtClean="0"/>
              <a:t>TextSecure</a:t>
            </a:r>
            <a:r>
              <a:rPr lang="en-US" dirty="0" smtClean="0"/>
              <a:t> </a:t>
            </a:r>
            <a:r>
              <a:rPr lang="en-US" dirty="0"/>
              <a:t>protocol </a:t>
            </a:r>
            <a:r>
              <a:rPr lang="en-US" dirty="0" smtClean="0"/>
              <a:t>flow.</a:t>
            </a:r>
          </a:p>
          <a:p>
            <a:pPr lvl="0"/>
            <a:endParaRPr lang="he-IL" dirty="0" smtClean="0"/>
          </a:p>
        </p:txBody>
      </p:sp>
    </p:spTree>
    <p:extLst>
      <p:ext uri="{BB962C8B-B14F-4D97-AF65-F5344CB8AC3E}">
        <p14:creationId xmlns:p14="http://schemas.microsoft.com/office/powerpoint/2010/main" val="1389761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Documentation </a:t>
            </a:r>
            <a:endParaRPr lang="en-US" dirty="0"/>
          </a:p>
        </p:txBody>
      </p:sp>
      <p:sp>
        <p:nvSpPr>
          <p:cNvPr id="14" name="Content Placeholder 13"/>
          <p:cNvSpPr>
            <a:spLocks noGrp="1"/>
          </p:cNvSpPr>
          <p:nvPr>
            <p:ph idx="1"/>
          </p:nvPr>
        </p:nvSpPr>
        <p:spPr>
          <a:xfrm>
            <a:off x="1522413" y="1904999"/>
            <a:ext cx="9134391" cy="4495801"/>
          </a:xfrm>
        </p:spPr>
        <p:txBody>
          <a:bodyPr>
            <a:normAutofit/>
          </a:bodyPr>
          <a:lstStyle/>
          <a:p>
            <a:r>
              <a:rPr lang="en-US" b="1" dirty="0" smtClean="0"/>
              <a:t>TextSecure</a:t>
            </a:r>
            <a:r>
              <a:rPr lang="en-US" dirty="0"/>
              <a:t> </a:t>
            </a:r>
            <a:r>
              <a:rPr lang="en-US" dirty="0" smtClean="0"/>
              <a:t>open </a:t>
            </a:r>
            <a:r>
              <a:rPr lang="en-US" dirty="0"/>
              <a:t>s</a:t>
            </a:r>
            <a:r>
              <a:rPr lang="en-US" dirty="0" smtClean="0"/>
              <a:t>ource code in GitHub - </a:t>
            </a:r>
            <a:r>
              <a:rPr lang="en-US" dirty="0" smtClean="0">
                <a:hlinkClick r:id="rId2"/>
              </a:rPr>
              <a:t>here</a:t>
            </a:r>
            <a:endParaRPr lang="en-US" dirty="0" smtClean="0"/>
          </a:p>
          <a:p>
            <a:r>
              <a:rPr lang="en-US" b="1" i="1" dirty="0"/>
              <a:t>Open Whisper Systems </a:t>
            </a:r>
            <a:r>
              <a:rPr lang="en-US" i="1" dirty="0" smtClean="0"/>
              <a:t>software group - </a:t>
            </a:r>
            <a:r>
              <a:rPr lang="en-US" i="1" dirty="0" smtClean="0">
                <a:hlinkClick r:id="rId3"/>
              </a:rPr>
              <a:t>here</a:t>
            </a:r>
            <a:endParaRPr lang="en-US" i="1" dirty="0" smtClean="0"/>
          </a:p>
          <a:p>
            <a:r>
              <a:rPr lang="en-US" b="1" dirty="0" smtClean="0"/>
              <a:t>Wiki </a:t>
            </a:r>
            <a:r>
              <a:rPr lang="en-US" dirty="0" smtClean="0"/>
              <a:t>- </a:t>
            </a:r>
            <a:r>
              <a:rPr lang="en-US" dirty="0" smtClean="0">
                <a:hlinkClick r:id="rId4"/>
              </a:rPr>
              <a:t>here</a:t>
            </a:r>
            <a:endParaRPr lang="en-US" dirty="0" smtClean="0"/>
          </a:p>
          <a:p>
            <a:r>
              <a:rPr lang="en-US" b="1" dirty="0" smtClean="0"/>
              <a:t>Papers</a:t>
            </a:r>
            <a:r>
              <a:rPr lang="en-US" dirty="0" smtClean="0"/>
              <a:t> -</a:t>
            </a:r>
          </a:p>
          <a:p>
            <a:pPr lvl="1"/>
            <a:r>
              <a:rPr lang="en-US" dirty="0"/>
              <a:t>How Secure is TextSecure</a:t>
            </a:r>
            <a:r>
              <a:rPr lang="en-US" dirty="0" smtClean="0"/>
              <a:t>? - </a:t>
            </a:r>
            <a:r>
              <a:rPr lang="en-US" sz="2400" i="1" dirty="0" smtClean="0">
                <a:hlinkClick r:id="rId5"/>
              </a:rPr>
              <a:t>here</a:t>
            </a:r>
            <a:endParaRPr lang="en-US" sz="2400" i="1" dirty="0" smtClean="0"/>
          </a:p>
          <a:p>
            <a:pPr lvl="1"/>
            <a:r>
              <a:rPr lang="en-US" dirty="0"/>
              <a:t>A security audit reveals that TextSecure app is vulnerable </a:t>
            </a:r>
            <a:r>
              <a:rPr lang="en-US" dirty="0" smtClean="0"/>
              <a:t/>
            </a:r>
            <a:br>
              <a:rPr lang="en-US" dirty="0" smtClean="0"/>
            </a:br>
            <a:r>
              <a:rPr lang="en-US" dirty="0" smtClean="0"/>
              <a:t>to </a:t>
            </a:r>
            <a:r>
              <a:rPr lang="en-US" dirty="0"/>
              <a:t>Unknown Key-Share </a:t>
            </a:r>
            <a:r>
              <a:rPr lang="en-US" dirty="0" smtClean="0"/>
              <a:t>Attack – </a:t>
            </a:r>
            <a:r>
              <a:rPr lang="en-US" sz="2400" i="1" dirty="0" smtClean="0">
                <a:hlinkClick r:id="rId6"/>
              </a:rPr>
              <a:t>here</a:t>
            </a:r>
            <a:endParaRPr lang="en-US" sz="2400" i="1" dirty="0" smtClean="0"/>
          </a:p>
          <a:p>
            <a:pPr lvl="1"/>
            <a:r>
              <a:rPr lang="en-US" dirty="0"/>
              <a:t>WhatsApp Makes Big Privacy Push, Enables </a:t>
            </a:r>
            <a:r>
              <a:rPr lang="en-US" dirty="0" err="1" smtClean="0"/>
              <a:t>TextSecure’s</a:t>
            </a:r>
            <a:r>
              <a:rPr lang="en-US" dirty="0" smtClean="0"/>
              <a:t/>
            </a:r>
            <a:br>
              <a:rPr lang="en-US" dirty="0" smtClean="0"/>
            </a:br>
            <a:r>
              <a:rPr lang="en-US" dirty="0" smtClean="0"/>
              <a:t> </a:t>
            </a:r>
            <a:r>
              <a:rPr lang="en-US" dirty="0"/>
              <a:t>End-To-End Encryption By </a:t>
            </a:r>
            <a:r>
              <a:rPr lang="en-US" dirty="0" smtClean="0"/>
              <a:t>Default </a:t>
            </a:r>
            <a:r>
              <a:rPr lang="en-US" dirty="0"/>
              <a:t>– </a:t>
            </a:r>
            <a:r>
              <a:rPr lang="en-US" i="1" dirty="0">
                <a:hlinkClick r:id="rId7"/>
              </a:rPr>
              <a:t>here</a:t>
            </a:r>
            <a:endParaRPr lang="en-US" i="1" dirty="0"/>
          </a:p>
          <a:p>
            <a:pPr lvl="1"/>
            <a:endParaRPr lang="en-US" dirty="0"/>
          </a:p>
          <a:p>
            <a:pPr lvl="1"/>
            <a:endParaRPr lang="en-US" sz="2400" i="1" dirty="0"/>
          </a:p>
          <a:p>
            <a:endParaRPr lang="en-US" dirty="0"/>
          </a:p>
        </p:txBody>
      </p:sp>
    </p:spTree>
    <p:extLst>
      <p:ext uri="{BB962C8B-B14F-4D97-AF65-F5344CB8AC3E}">
        <p14:creationId xmlns:p14="http://schemas.microsoft.com/office/powerpoint/2010/main" val="37761244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817812" y="2438400"/>
            <a:ext cx="6101598" cy="1828800"/>
          </a:xfrm>
        </p:spPr>
        <p:txBody>
          <a:bodyPr>
            <a:normAutofit/>
          </a:bodyPr>
          <a:lstStyle/>
          <a:p>
            <a:r>
              <a:rPr lang="en-US" sz="9600" dirty="0" smtClean="0"/>
              <a:t>Questions?</a:t>
            </a:r>
            <a:endParaRPr lang="en-US" sz="9600" dirty="0"/>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Introduction</a:t>
            </a:r>
            <a:endParaRPr lang="en-US" b="1" dirty="0"/>
          </a:p>
        </p:txBody>
      </p:sp>
      <p:sp>
        <p:nvSpPr>
          <p:cNvPr id="14" name="Content Placeholder 13"/>
          <p:cNvSpPr>
            <a:spLocks noGrp="1"/>
          </p:cNvSpPr>
          <p:nvPr>
            <p:ph idx="1"/>
          </p:nvPr>
        </p:nvSpPr>
        <p:spPr>
          <a:xfrm>
            <a:off x="1522413" y="1904999"/>
            <a:ext cx="9134391" cy="4572001"/>
          </a:xfrm>
        </p:spPr>
        <p:txBody>
          <a:bodyPr>
            <a:normAutofit/>
          </a:bodyPr>
          <a:lstStyle/>
          <a:p>
            <a:r>
              <a:rPr lang="en-US" dirty="0"/>
              <a:t>The TextSecure protocol is </a:t>
            </a:r>
            <a:r>
              <a:rPr lang="en-US" dirty="0" smtClean="0"/>
              <a:t>open, </a:t>
            </a:r>
            <a:r>
              <a:rPr lang="en-US" dirty="0"/>
              <a:t>making it possible for third parties to independently examine it and to implement it in their systems</a:t>
            </a:r>
            <a:r>
              <a:rPr lang="en-US" dirty="0" smtClean="0"/>
              <a:t>.</a:t>
            </a:r>
          </a:p>
          <a:p>
            <a:r>
              <a:rPr lang="en-US" dirty="0"/>
              <a:t>In December 2013, it was announced that the TextSecure protocol had successfully been integrated into the Android-based </a:t>
            </a:r>
            <a:r>
              <a:rPr lang="en-US" dirty="0" smtClean="0"/>
              <a:t/>
            </a:r>
            <a:br>
              <a:rPr lang="en-US" dirty="0" smtClean="0"/>
            </a:br>
            <a:r>
              <a:rPr lang="en-US" dirty="0" smtClean="0"/>
              <a:t>open-source </a:t>
            </a:r>
            <a:r>
              <a:rPr lang="en-US" dirty="0"/>
              <a:t>operating system </a:t>
            </a:r>
            <a:r>
              <a:rPr lang="en-US" dirty="0" err="1" smtClean="0"/>
              <a:t>CyanogenMod</a:t>
            </a:r>
            <a:r>
              <a:rPr lang="en-US" dirty="0" smtClean="0"/>
              <a:t>.</a:t>
            </a:r>
          </a:p>
          <a:p>
            <a:r>
              <a:rPr lang="en-US" dirty="0"/>
              <a:t>On November 18, 2014, Open Whisper Systems announced a partnership with WhatsApp to provide end-to-end encryption by incorporating the protocol used in TextSecure into each WhatsApp client platform.</a:t>
            </a:r>
            <a:br>
              <a:rPr lang="en-US" dirty="0"/>
            </a:b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3445">
            <a:off x="10193482" y="4612987"/>
            <a:ext cx="1752600" cy="1168400"/>
          </a:xfrm>
          <a:prstGeom prst="rect">
            <a:avLst/>
          </a:prstGeom>
          <a:ln>
            <a:noFill/>
          </a:ln>
          <a:effectLst>
            <a:reflection blurRad="12700" stA="30000" endPos="30000" dist="5000" dir="5400000" sy="-100000" algn="bl" rotWithShape="0"/>
          </a:effectLst>
          <a:scene3d>
            <a:camera prst="perspectiveContrastingLeftFacing">
              <a:rot lat="748112" lon="1851862" rev="266009"/>
            </a:camera>
            <a:lightRig rig="threePt" dir="t">
              <a:rot lat="0" lon="0" rev="2700000"/>
            </a:lightRig>
          </a:scene3d>
          <a:sp3d>
            <a:bevelT w="63500" h="50800"/>
          </a:sp3d>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8900" t="4082" r="29816" b="4082"/>
          <a:stretch/>
        </p:blipFill>
        <p:spPr>
          <a:xfrm>
            <a:off x="10166707" y="3124200"/>
            <a:ext cx="1687232" cy="1045543"/>
          </a:xfrm>
          <a:prstGeom prst="rect">
            <a:avLst/>
          </a:prstGeom>
          <a:ln>
            <a:noFill/>
          </a:ln>
          <a:effectLst>
            <a:reflection blurRad="12700" stA="30000" endPos="30000" dist="5000" dir="5400000" sy="-100000" algn="bl" rotWithShape="0"/>
          </a:effectLst>
          <a:scene3d>
            <a:camera prst="perspectiveContrastingLeftFacing" fov="2700000">
              <a:rot lat="750000" lon="1854000" rev="264000"/>
            </a:camera>
            <a:lightRig rig="threePt" dir="t">
              <a:rot lat="0" lon="0" rev="2700000"/>
            </a:lightRig>
          </a:scene3d>
          <a:sp3d>
            <a:bevelT w="63500" h="50800"/>
          </a:sp3d>
        </p:spPr>
      </p:pic>
    </p:spTree>
    <p:extLst>
      <p:ext uri="{BB962C8B-B14F-4D97-AF65-F5344CB8AC3E}">
        <p14:creationId xmlns:p14="http://schemas.microsoft.com/office/powerpoint/2010/main" val="36474803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Why WhatsApp </a:t>
            </a:r>
            <a:r>
              <a:rPr lang="en-US" dirty="0"/>
              <a:t>choose </a:t>
            </a:r>
            <a:r>
              <a:rPr lang="en-US" dirty="0" smtClean="0"/>
              <a:t/>
            </a:r>
            <a:br>
              <a:rPr lang="en-US" dirty="0" smtClean="0"/>
            </a:br>
            <a:r>
              <a:rPr lang="en-US" dirty="0" smtClean="0"/>
              <a:t>Open </a:t>
            </a:r>
            <a:r>
              <a:rPr lang="en-US" dirty="0"/>
              <a:t>Whisper </a:t>
            </a:r>
            <a:r>
              <a:rPr lang="en-US" dirty="0" smtClean="0"/>
              <a:t>Systems?</a:t>
            </a:r>
            <a:endParaRPr lang="en-US" b="1" dirty="0"/>
          </a:p>
        </p:txBody>
      </p:sp>
      <p:sp>
        <p:nvSpPr>
          <p:cNvPr id="14" name="Content Placeholder 13"/>
          <p:cNvSpPr>
            <a:spLocks noGrp="1"/>
          </p:cNvSpPr>
          <p:nvPr>
            <p:ph idx="1"/>
          </p:nvPr>
        </p:nvSpPr>
        <p:spPr>
          <a:xfrm>
            <a:off x="1522413" y="1904999"/>
            <a:ext cx="9134391" cy="4572001"/>
          </a:xfrm>
        </p:spPr>
        <p:txBody>
          <a:bodyPr>
            <a:normAutofit/>
          </a:bodyPr>
          <a:lstStyle/>
          <a:p>
            <a:r>
              <a:rPr lang="en-US" dirty="0"/>
              <a:t>WhatsApp hasn't made any official statement about this so far and wouldn't comment </a:t>
            </a:r>
            <a:r>
              <a:rPr lang="en-US" dirty="0" smtClean="0"/>
              <a:t>about </a:t>
            </a:r>
            <a:r>
              <a:rPr lang="en-US" dirty="0"/>
              <a:t>why the company decided to choose Open Whisper Systems' encryption </a:t>
            </a:r>
            <a:r>
              <a:rPr lang="en-US" dirty="0" smtClean="0"/>
              <a:t>protocol.</a:t>
            </a:r>
          </a:p>
          <a:p>
            <a:r>
              <a:rPr lang="en-US" dirty="0" smtClean="0"/>
              <a:t>This </a:t>
            </a:r>
            <a:r>
              <a:rPr lang="en-US" dirty="0"/>
              <a:t>move makes </a:t>
            </a:r>
            <a:r>
              <a:rPr lang="en-US" dirty="0" smtClean="0"/>
              <a:t>WhatsApp </a:t>
            </a:r>
            <a:r>
              <a:rPr lang="en-US" dirty="0"/>
              <a:t>the biggest chat application in the world to have adopted end-to-end encryption</a:t>
            </a:r>
            <a:r>
              <a:rPr lang="en-US" dirty="0" smtClean="0"/>
              <a:t>. </a:t>
            </a:r>
          </a:p>
          <a:p>
            <a:r>
              <a:rPr lang="en-US" dirty="0" smtClean="0"/>
              <a:t>Yet, several possible reasons:</a:t>
            </a:r>
          </a:p>
          <a:p>
            <a:pPr lvl="1"/>
            <a:r>
              <a:rPr lang="en-US" dirty="0"/>
              <a:t>the encryption is open source, so the company can use it </a:t>
            </a:r>
            <a:r>
              <a:rPr lang="en-US" dirty="0" smtClean="0"/>
              <a:t>freely</a:t>
            </a:r>
          </a:p>
          <a:p>
            <a:pPr lvl="1"/>
            <a:r>
              <a:rPr lang="en-US" dirty="0"/>
              <a:t>WhatsApp trusts the cryptographers behind it to have created a solid </a:t>
            </a:r>
            <a:r>
              <a:rPr lang="en-US" dirty="0" smtClean="0"/>
              <a:t>protocol</a:t>
            </a:r>
          </a:p>
          <a:p>
            <a:pPr lvl="1"/>
            <a:r>
              <a:rPr lang="en-US" dirty="0" err="1" smtClean="0"/>
              <a:t>TextSecure</a:t>
            </a:r>
            <a:r>
              <a:rPr lang="en-US" dirty="0" smtClean="0"/>
              <a:t> protocol  </a:t>
            </a:r>
            <a:r>
              <a:rPr lang="en-US" dirty="0"/>
              <a:t>also do asynchronous messaging. What that means is that if you send someone a message and she’s offline, she can still get the message later. </a:t>
            </a:r>
            <a:endParaRPr lang="en-US" dirty="0" smtClean="0"/>
          </a:p>
        </p:txBody>
      </p:sp>
    </p:spTree>
    <p:extLst>
      <p:ext uri="{BB962C8B-B14F-4D97-AF65-F5344CB8AC3E}">
        <p14:creationId xmlns:p14="http://schemas.microsoft.com/office/powerpoint/2010/main" val="79995620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a:t>Implementations</a:t>
            </a:r>
          </a:p>
        </p:txBody>
      </p:sp>
      <p:sp>
        <p:nvSpPr>
          <p:cNvPr id="14" name="Content Placeholder 13"/>
          <p:cNvSpPr>
            <a:spLocks noGrp="1"/>
          </p:cNvSpPr>
          <p:nvPr>
            <p:ph idx="1"/>
          </p:nvPr>
        </p:nvSpPr>
        <p:spPr>
          <a:xfrm>
            <a:off x="1522413" y="1752600"/>
            <a:ext cx="9134391" cy="4953001"/>
          </a:xfrm>
        </p:spPr>
        <p:txBody>
          <a:bodyPr>
            <a:normAutofit/>
          </a:bodyPr>
          <a:lstStyle/>
          <a:p>
            <a:r>
              <a:rPr lang="en-US" b="1" dirty="0" smtClean="0"/>
              <a:t>Servers</a:t>
            </a:r>
          </a:p>
          <a:p>
            <a:pPr lvl="1"/>
            <a:r>
              <a:rPr lang="en-US" dirty="0"/>
              <a:t>Client-server communication is protected by </a:t>
            </a:r>
            <a:r>
              <a:rPr lang="en-US" b="1" dirty="0" smtClean="0"/>
              <a:t>TLS</a:t>
            </a:r>
            <a:r>
              <a:rPr lang="en-US" dirty="0" smtClean="0"/>
              <a:t> (Transport </a:t>
            </a:r>
            <a:r>
              <a:rPr lang="en-US" dirty="0"/>
              <a:t>Layer </a:t>
            </a:r>
            <a:r>
              <a:rPr lang="en-US" dirty="0" smtClean="0"/>
              <a:t>Security</a:t>
            </a:r>
            <a:r>
              <a:rPr lang="en-US" dirty="0"/>
              <a:t>)</a:t>
            </a:r>
          </a:p>
          <a:p>
            <a:pPr lvl="1"/>
            <a:r>
              <a:rPr lang="en-US" dirty="0"/>
              <a:t>Communication is handled by a </a:t>
            </a:r>
            <a:r>
              <a:rPr lang="en-US" b="1" dirty="0"/>
              <a:t>REST API </a:t>
            </a:r>
            <a:r>
              <a:rPr lang="en-US" dirty="0"/>
              <a:t>and </a:t>
            </a:r>
            <a:r>
              <a:rPr lang="en-US" b="1" dirty="0"/>
              <a:t>push </a:t>
            </a:r>
            <a:r>
              <a:rPr lang="en-US" b="1" dirty="0" smtClean="0"/>
              <a:t>messaging.</a:t>
            </a:r>
          </a:p>
          <a:p>
            <a:pPr lvl="1"/>
            <a:r>
              <a:rPr lang="en-US" dirty="0"/>
              <a:t>In order to determine which contacts are also TextSecure users, cryptographically hashed contact numbers are periodically transmitted to the </a:t>
            </a:r>
            <a:r>
              <a:rPr lang="en-US" dirty="0" smtClean="0"/>
              <a:t>servers. The </a:t>
            </a:r>
            <a:r>
              <a:rPr lang="en-US" dirty="0"/>
              <a:t>contact discovery mechanism is designed so that the servers do not need to store this </a:t>
            </a:r>
            <a:r>
              <a:rPr lang="en-US" dirty="0" smtClean="0"/>
              <a:t>information.</a:t>
            </a:r>
            <a:endParaRPr lang="en-US" dirty="0"/>
          </a:p>
          <a:p>
            <a:r>
              <a:rPr lang="en-US" b="1" dirty="0"/>
              <a:t>Licensing</a:t>
            </a:r>
          </a:p>
          <a:p>
            <a:pPr lvl="1"/>
            <a:r>
              <a:rPr lang="en-US" dirty="0"/>
              <a:t>The complete source code of </a:t>
            </a:r>
            <a:r>
              <a:rPr lang="en-US" dirty="0" smtClean="0"/>
              <a:t> </a:t>
            </a:r>
            <a:r>
              <a:rPr lang="en-US" dirty="0" err="1" smtClean="0"/>
              <a:t>TextSecure</a:t>
            </a:r>
            <a:r>
              <a:rPr lang="en-US" dirty="0" smtClean="0"/>
              <a:t> </a:t>
            </a:r>
            <a:r>
              <a:rPr lang="en-US" dirty="0"/>
              <a:t>is available on GitHub under a free software license. </a:t>
            </a:r>
            <a:endParaRPr lang="en-US" dirty="0" smtClean="0"/>
          </a:p>
          <a:p>
            <a:r>
              <a:rPr lang="en-US" b="1" dirty="0" smtClean="0"/>
              <a:t>Distribution</a:t>
            </a:r>
            <a:endParaRPr lang="en-US" b="1" dirty="0"/>
          </a:p>
          <a:p>
            <a:pPr lvl="1"/>
            <a:r>
              <a:rPr lang="en-US" dirty="0"/>
              <a:t>Open Whisper Systems distributes </a:t>
            </a:r>
            <a:r>
              <a:rPr lang="en-US" dirty="0" err="1"/>
              <a:t>TextSecure</a:t>
            </a:r>
            <a:r>
              <a:rPr lang="en-US" dirty="0"/>
              <a:t> through Google Play</a:t>
            </a:r>
            <a:r>
              <a:rPr lang="en-US" dirty="0" smtClean="0"/>
              <a:t>.</a:t>
            </a:r>
            <a:endParaRPr lang="en-US" dirty="0"/>
          </a:p>
        </p:txBody>
      </p:sp>
    </p:spTree>
    <p:extLst>
      <p:ext uri="{BB962C8B-B14F-4D97-AF65-F5344CB8AC3E}">
        <p14:creationId xmlns:p14="http://schemas.microsoft.com/office/powerpoint/2010/main" val="2164250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Architecture </a:t>
            </a:r>
            <a:r>
              <a:rPr lang="en-US" dirty="0"/>
              <a:t>- </a:t>
            </a:r>
            <a:r>
              <a:rPr lang="en-US" dirty="0" err="1"/>
              <a:t>TextSecure</a:t>
            </a:r>
            <a:r>
              <a:rPr lang="en-US" dirty="0"/>
              <a:t> protocol </a:t>
            </a:r>
          </a:p>
        </p:txBody>
      </p:sp>
      <p:sp>
        <p:nvSpPr>
          <p:cNvPr id="14" name="Content Placeholder 13"/>
          <p:cNvSpPr>
            <a:spLocks noGrp="1"/>
          </p:cNvSpPr>
          <p:nvPr>
            <p:ph idx="1"/>
          </p:nvPr>
        </p:nvSpPr>
        <p:spPr>
          <a:xfrm>
            <a:off x="1522413" y="1904999"/>
            <a:ext cx="9134391" cy="5029201"/>
          </a:xfrm>
        </p:spPr>
        <p:txBody>
          <a:bodyPr>
            <a:normAutofit/>
          </a:bodyPr>
          <a:lstStyle/>
          <a:p>
            <a:r>
              <a:rPr lang="en-US" dirty="0"/>
              <a:t>The </a:t>
            </a:r>
            <a:r>
              <a:rPr lang="en-US" dirty="0" err="1" smtClean="0"/>
              <a:t>TextSecure</a:t>
            </a:r>
            <a:r>
              <a:rPr lang="en-US" dirty="0" smtClean="0"/>
              <a:t> encryption </a:t>
            </a:r>
            <a:r>
              <a:rPr lang="en-US" dirty="0"/>
              <a:t>protocol is an end-to-end encrypted messaging protocol with deniability </a:t>
            </a:r>
            <a:r>
              <a:rPr lang="en-US" dirty="0" smtClean="0"/>
              <a:t>guarantees </a:t>
            </a:r>
            <a:r>
              <a:rPr lang="en-US" dirty="0"/>
              <a:t>and message-level forward </a:t>
            </a:r>
            <a:r>
              <a:rPr lang="en-US" dirty="0" smtClean="0"/>
              <a:t>secrecy.</a:t>
            </a:r>
            <a:r>
              <a:rPr lang="he-IL" dirty="0" smtClean="0"/>
              <a:t> </a:t>
            </a:r>
            <a:r>
              <a:rPr lang="en-US" dirty="0" smtClean="0"/>
              <a:t>most </a:t>
            </a:r>
            <a:r>
              <a:rPr lang="en-US" dirty="0"/>
              <a:t>popular mobile messaging apps do not provide end-to-end </a:t>
            </a:r>
            <a:r>
              <a:rPr lang="en-US" dirty="0" smtClean="0"/>
              <a:t>security</a:t>
            </a:r>
            <a:r>
              <a:rPr lang="he-IL" dirty="0"/>
              <a:t>.</a:t>
            </a:r>
            <a:endParaRPr lang="en-US" dirty="0" smtClean="0"/>
          </a:p>
          <a:p>
            <a:r>
              <a:rPr lang="en-US" dirty="0" smtClean="0"/>
              <a:t>It is builds </a:t>
            </a:r>
            <a:r>
              <a:rPr lang="en-US" dirty="0"/>
              <a:t>upon a set of cryptographic primitives. </a:t>
            </a:r>
          </a:p>
          <a:p>
            <a:pPr lvl="1"/>
            <a:r>
              <a:rPr lang="en-US" dirty="0" smtClean="0"/>
              <a:t>For ECDH</a:t>
            </a:r>
            <a:r>
              <a:rPr lang="he-IL" dirty="0" smtClean="0"/>
              <a:t>)</a:t>
            </a:r>
            <a:r>
              <a:rPr lang="en-US" b="1" dirty="0"/>
              <a:t> </a:t>
            </a:r>
            <a:r>
              <a:rPr lang="en-US" b="1" dirty="0">
                <a:hlinkClick r:id="rId3"/>
              </a:rPr>
              <a:t>Elliptic c</a:t>
            </a:r>
            <a:r>
              <a:rPr lang="en-US" b="1" dirty="0">
                <a:solidFill>
                  <a:srgbClr val="FF0000"/>
                </a:solidFill>
                <a:hlinkClick r:id="rId3"/>
              </a:rPr>
              <a:t>u</a:t>
            </a:r>
            <a:r>
              <a:rPr lang="en-US" b="1" dirty="0">
                <a:hlinkClick r:id="rId3"/>
              </a:rPr>
              <a:t>rve </a:t>
            </a:r>
            <a:r>
              <a:rPr lang="en-US" b="1" dirty="0" err="1">
                <a:hlinkClick r:id="rId3"/>
              </a:rPr>
              <a:t>Diffie</a:t>
            </a:r>
            <a:r>
              <a:rPr lang="en-US" b="1" dirty="0">
                <a:hlinkClick r:id="rId3"/>
              </a:rPr>
              <a:t>–Hellman</a:t>
            </a:r>
            <a:r>
              <a:rPr lang="he-IL" dirty="0" smtClean="0"/>
              <a:t>(</a:t>
            </a:r>
            <a:r>
              <a:rPr lang="en-US" dirty="0" smtClean="0"/>
              <a:t> </a:t>
            </a:r>
            <a:r>
              <a:rPr lang="en-US" dirty="0"/>
              <a:t>operations, these are </a:t>
            </a:r>
            <a:r>
              <a:rPr lang="en-US" b="1" dirty="0">
                <a:solidFill>
                  <a:srgbClr val="FF0000"/>
                </a:solidFill>
              </a:rPr>
              <a:t>Curve25519</a:t>
            </a:r>
            <a:r>
              <a:rPr lang="en-US" dirty="0"/>
              <a:t> </a:t>
            </a:r>
            <a:r>
              <a:rPr lang="en-US" dirty="0" smtClean="0"/>
              <a:t>as </a:t>
            </a:r>
            <a:r>
              <a:rPr lang="en-US" dirty="0"/>
              <a:t>implemented in Google’s Android Native </a:t>
            </a:r>
            <a:r>
              <a:rPr lang="en-US" dirty="0" smtClean="0"/>
              <a:t>Library.</a:t>
            </a:r>
          </a:p>
          <a:p>
            <a:pPr lvl="1"/>
            <a:r>
              <a:rPr lang="en-US" dirty="0" smtClean="0"/>
              <a:t>For </a:t>
            </a:r>
            <a:r>
              <a:rPr lang="en-US" dirty="0"/>
              <a:t>symmetric encryption, </a:t>
            </a:r>
            <a:r>
              <a:rPr lang="en-US" dirty="0" smtClean="0"/>
              <a:t>it relies </a:t>
            </a:r>
            <a:r>
              <a:rPr lang="en-US" dirty="0"/>
              <a:t>on </a:t>
            </a:r>
            <a:r>
              <a:rPr lang="en-US" b="1" dirty="0">
                <a:solidFill>
                  <a:srgbClr val="FF0000"/>
                </a:solidFill>
              </a:rPr>
              <a:t>AES-256</a:t>
            </a:r>
            <a:r>
              <a:rPr lang="en-US" dirty="0"/>
              <a:t> </a:t>
            </a:r>
            <a:r>
              <a:rPr lang="en-US" dirty="0" smtClean="0"/>
              <a:t>in </a:t>
            </a:r>
            <a:r>
              <a:rPr lang="en-US" dirty="0"/>
              <a:t>both counter mode without padding </a:t>
            </a:r>
            <a:r>
              <a:rPr lang="en-US" dirty="0" smtClean="0"/>
              <a:t>and cipher </a:t>
            </a:r>
            <a:r>
              <a:rPr lang="en-US" dirty="0"/>
              <a:t>block chaining mode with PKCS5 padding. </a:t>
            </a:r>
            <a:endParaRPr lang="en-US" dirty="0" smtClean="0"/>
          </a:p>
          <a:p>
            <a:pPr lvl="1"/>
            <a:r>
              <a:rPr lang="en-US" dirty="0" smtClean="0"/>
              <a:t>For </a:t>
            </a:r>
            <a:r>
              <a:rPr lang="en-US" dirty="0"/>
              <a:t>authenticity and integrity, </a:t>
            </a:r>
            <a:r>
              <a:rPr lang="en-US" b="1" dirty="0">
                <a:solidFill>
                  <a:srgbClr val="FF0000"/>
                </a:solidFill>
              </a:rPr>
              <a:t>HMAC-SHA256</a:t>
            </a:r>
            <a:r>
              <a:rPr lang="en-US" dirty="0" smtClean="0">
                <a:solidFill>
                  <a:srgbClr val="FF0000"/>
                </a:solidFill>
              </a:rPr>
              <a:t> </a:t>
            </a:r>
            <a:r>
              <a:rPr lang="en-US" dirty="0" smtClean="0"/>
              <a:t>is </a:t>
            </a:r>
            <a:r>
              <a:rPr lang="en-US" dirty="0"/>
              <a:t>used.</a:t>
            </a:r>
            <a:endParaRPr lang="en-US" dirty="0" smtClean="0"/>
          </a:p>
          <a:p>
            <a:r>
              <a:rPr lang="en-US" dirty="0"/>
              <a:t>For push messaging via data channel, </a:t>
            </a:r>
            <a:r>
              <a:rPr lang="en-US" dirty="0" err="1"/>
              <a:t>TextSecure</a:t>
            </a:r>
            <a:r>
              <a:rPr lang="en-US" dirty="0"/>
              <a:t> relies on a central server (</a:t>
            </a:r>
            <a:r>
              <a:rPr lang="en-US" b="1" dirty="0"/>
              <a:t>TS</a:t>
            </a:r>
            <a:r>
              <a:rPr lang="en-US" dirty="0"/>
              <a:t>) to relay messages to the intended recipient. Parties communicate with TS via a </a:t>
            </a:r>
            <a:r>
              <a:rPr lang="en-US" b="1" dirty="0"/>
              <a:t>REST-API</a:t>
            </a:r>
            <a:r>
              <a:rPr lang="en-US" dirty="0"/>
              <a:t> using </a:t>
            </a:r>
            <a:r>
              <a:rPr lang="en-US" b="1" dirty="0"/>
              <a:t>HTTPS</a:t>
            </a:r>
            <a:r>
              <a:rPr lang="en-US" dirty="0"/>
              <a:t>. </a:t>
            </a:r>
          </a:p>
        </p:txBody>
      </p:sp>
    </p:spTree>
    <p:extLst>
      <p:ext uri="{BB962C8B-B14F-4D97-AF65-F5344CB8AC3E}">
        <p14:creationId xmlns:p14="http://schemas.microsoft.com/office/powerpoint/2010/main" val="28311041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Architecture- </a:t>
            </a:r>
            <a:r>
              <a:rPr lang="en-US" dirty="0"/>
              <a:t>Curve25519</a:t>
            </a:r>
          </a:p>
        </p:txBody>
      </p:sp>
      <p:sp>
        <p:nvSpPr>
          <p:cNvPr id="14" name="Content Placeholder 13"/>
          <p:cNvSpPr>
            <a:spLocks noGrp="1"/>
          </p:cNvSpPr>
          <p:nvPr>
            <p:ph sz="half" idx="1"/>
          </p:nvPr>
        </p:nvSpPr>
        <p:spPr>
          <a:xfrm>
            <a:off x="1504781" y="1905001"/>
            <a:ext cx="9161633" cy="4114800"/>
          </a:xfrm>
        </p:spPr>
        <p:txBody>
          <a:bodyPr>
            <a:normAutofit/>
          </a:bodyPr>
          <a:lstStyle/>
          <a:p>
            <a:r>
              <a:rPr lang="en-US" dirty="0"/>
              <a:t>Curve25519 is an elliptic curve cryptography </a:t>
            </a:r>
            <a:r>
              <a:rPr lang="en-US" dirty="0" smtClean="0"/>
              <a:t>and </a:t>
            </a:r>
            <a:r>
              <a:rPr lang="en-US" dirty="0"/>
              <a:t>set of parameters to be used with the elliptic curve </a:t>
            </a:r>
            <a:r>
              <a:rPr lang="en-US" dirty="0" err="1"/>
              <a:t>Diffie</a:t>
            </a:r>
            <a:r>
              <a:rPr lang="en-US" dirty="0"/>
              <a:t>–Hellman key agreement </a:t>
            </a:r>
            <a:r>
              <a:rPr lang="en-US" dirty="0" smtClean="0"/>
              <a:t>scheme.</a:t>
            </a:r>
            <a:r>
              <a:rPr lang="en-US" dirty="0"/>
              <a:t/>
            </a:r>
            <a:br>
              <a:rPr lang="en-US" dirty="0"/>
            </a:br>
            <a:endParaRPr lang="en-US" dirty="0"/>
          </a:p>
        </p:txBody>
      </p:sp>
      <p:pic>
        <p:nvPicPr>
          <p:cNvPr id="3" name="Picture 2"/>
          <p:cNvPicPr>
            <a:picLocks noChangeAspect="1"/>
          </p:cNvPicPr>
          <p:nvPr/>
        </p:nvPicPr>
        <p:blipFill>
          <a:blip r:embed="rId3"/>
          <a:stretch>
            <a:fillRect/>
          </a:stretch>
        </p:blipFill>
        <p:spPr>
          <a:xfrm>
            <a:off x="684212" y="3477979"/>
            <a:ext cx="6777098" cy="2694223"/>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0452" y="2895600"/>
            <a:ext cx="3657600" cy="3657600"/>
          </a:xfrm>
          <a:prstGeom prst="rect">
            <a:avLst/>
          </a:prstGeom>
          <a:gradFill>
            <a:gsLst>
              <a:gs pos="0">
                <a:schemeClr val="accent3">
                  <a:lumMod val="40000"/>
                  <a:lumOff val="60000"/>
                </a:schemeClr>
              </a:gs>
              <a:gs pos="47000">
                <a:schemeClr val="tx1"/>
              </a:gs>
              <a:gs pos="100000">
                <a:schemeClr val="accent3">
                  <a:lumMod val="20000"/>
                  <a:lumOff val="80000"/>
                </a:schemeClr>
              </a:gs>
            </a:gsLst>
            <a:lin ang="5400000" scaled="1"/>
          </a:gradFill>
        </p:spPr>
      </p:pic>
    </p:spTree>
    <p:extLst>
      <p:ext uri="{BB962C8B-B14F-4D97-AF65-F5344CB8AC3E}">
        <p14:creationId xmlns:p14="http://schemas.microsoft.com/office/powerpoint/2010/main" val="26340448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Architecture- </a:t>
            </a:r>
            <a:r>
              <a:rPr lang="en-US" dirty="0"/>
              <a:t>AES-256</a:t>
            </a:r>
          </a:p>
        </p:txBody>
      </p:sp>
      <p:sp>
        <p:nvSpPr>
          <p:cNvPr id="14" name="Content Placeholder 13"/>
          <p:cNvSpPr>
            <a:spLocks noGrp="1"/>
          </p:cNvSpPr>
          <p:nvPr>
            <p:ph sz="half" idx="1"/>
          </p:nvPr>
        </p:nvSpPr>
        <p:spPr>
          <a:xfrm>
            <a:off x="1509939" y="1763486"/>
            <a:ext cx="5194073" cy="4713514"/>
          </a:xfrm>
        </p:spPr>
        <p:txBody>
          <a:bodyPr>
            <a:normAutofit/>
          </a:bodyPr>
          <a:lstStyle/>
          <a:p>
            <a:r>
              <a:rPr lang="en-US" dirty="0"/>
              <a:t>The Advanced Encryption Standard (AES) is a specification for the encryption of electronic </a:t>
            </a:r>
            <a:r>
              <a:rPr lang="en-US" dirty="0" smtClean="0"/>
              <a:t>data.</a:t>
            </a:r>
          </a:p>
          <a:p>
            <a:r>
              <a:rPr lang="en-US" dirty="0"/>
              <a:t>AES is based on a design principle known as a substitution-permutation network, combination of both substitution and permutation, and is fast in both software and </a:t>
            </a:r>
            <a:r>
              <a:rPr lang="en-US" dirty="0" smtClean="0"/>
              <a:t>hardware.</a:t>
            </a:r>
            <a:r>
              <a:rPr lang="en-US" dirty="0"/>
              <a:t/>
            </a:r>
            <a:br>
              <a:rPr lang="en-US" dirty="0"/>
            </a:br>
            <a:endParaRPr lang="en-US"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812" y="780135"/>
            <a:ext cx="4267200" cy="581745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649093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0</TotalTime>
  <Words>2400</Words>
  <Application>Microsoft Office PowerPoint</Application>
  <PresentationFormat>Custom</PresentationFormat>
  <Paragraphs>290</Paragraphs>
  <Slides>33</Slides>
  <Notes>30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Cambria Math</vt:lpstr>
      <vt:lpstr>Corbel</vt:lpstr>
      <vt:lpstr>Gisha</vt:lpstr>
      <vt:lpstr>HY중고딕</vt:lpstr>
      <vt:lpstr>Wingdings</vt:lpstr>
      <vt:lpstr>Digital Blue Tunnel 16x9</vt:lpstr>
      <vt:lpstr>Open Whisper Systems TextSecure</vt:lpstr>
      <vt:lpstr>Introduction</vt:lpstr>
      <vt:lpstr>Introduction- TextSecure main features</vt:lpstr>
      <vt:lpstr>Introduction</vt:lpstr>
      <vt:lpstr>Why WhatsApp choose  Open Whisper Systems?</vt:lpstr>
      <vt:lpstr>Implementations</vt:lpstr>
      <vt:lpstr>Architecture - TextSecure protocol </vt:lpstr>
      <vt:lpstr>Architecture- Curve25519</vt:lpstr>
      <vt:lpstr>Architecture- AES-256</vt:lpstr>
      <vt:lpstr>Architecture- HMAC-SHA256 </vt:lpstr>
      <vt:lpstr>Demo</vt:lpstr>
      <vt:lpstr>Demo</vt:lpstr>
      <vt:lpstr>TextSecure protocol flow</vt:lpstr>
      <vt:lpstr>TextSecure protocol flow</vt:lpstr>
      <vt:lpstr>Registration</vt:lpstr>
      <vt:lpstr>Registration</vt:lpstr>
      <vt:lpstr>TextSecure protocol flow</vt:lpstr>
      <vt:lpstr>Sending a first message</vt:lpstr>
      <vt:lpstr>Sending a first message</vt:lpstr>
      <vt:lpstr>Receiving a first message</vt:lpstr>
      <vt:lpstr>TextSecure protocol flow</vt:lpstr>
      <vt:lpstr>Sending a follow-up message</vt:lpstr>
      <vt:lpstr>TextSecure protocol flow</vt:lpstr>
      <vt:lpstr>Sending a reply</vt:lpstr>
      <vt:lpstr>Key Comparison</vt:lpstr>
      <vt:lpstr>Issues with TextSecure- 1</vt:lpstr>
      <vt:lpstr>Issues with TextSecure-2</vt:lpstr>
      <vt:lpstr>Issues with TextSecure-2</vt:lpstr>
      <vt:lpstr>Issues with TextSecure- 3</vt:lpstr>
      <vt:lpstr>Conclusion </vt:lpstr>
      <vt:lpstr>TextSecure- Modeling Contribution</vt:lpstr>
      <vt:lpstr>Documentation </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2015-05-14T15:40:41Z</dcterms:created>
  <dcterms:modified xsi:type="dcterms:W3CDTF">2015-06-04T15:06:52Z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TC028952619991</vt:lpwstr>
  </property>
</Properties>
</file>